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55"/>
  </p:notesMasterIdLst>
  <p:sldIdLst>
    <p:sldId id="363" r:id="rId2"/>
    <p:sldId id="291" r:id="rId3"/>
    <p:sldId id="357" r:id="rId4"/>
    <p:sldId id="316" r:id="rId5"/>
    <p:sldId id="332" r:id="rId6"/>
    <p:sldId id="295" r:id="rId7"/>
    <p:sldId id="317" r:id="rId8"/>
    <p:sldId id="333" r:id="rId9"/>
    <p:sldId id="318" r:id="rId10"/>
    <p:sldId id="319" r:id="rId11"/>
    <p:sldId id="320" r:id="rId12"/>
    <p:sldId id="334" r:id="rId13"/>
    <p:sldId id="321" r:id="rId14"/>
    <p:sldId id="339" r:id="rId15"/>
    <p:sldId id="337" r:id="rId16"/>
    <p:sldId id="328" r:id="rId17"/>
    <p:sldId id="335" r:id="rId18"/>
    <p:sldId id="338" r:id="rId19"/>
    <p:sldId id="343" r:id="rId20"/>
    <p:sldId id="323" r:id="rId21"/>
    <p:sldId id="345" r:id="rId22"/>
    <p:sldId id="346" r:id="rId23"/>
    <p:sldId id="322" r:id="rId24"/>
    <p:sldId id="344" r:id="rId25"/>
    <p:sldId id="336" r:id="rId26"/>
    <p:sldId id="365" r:id="rId27"/>
    <p:sldId id="367" r:id="rId28"/>
    <p:sldId id="368" r:id="rId29"/>
    <p:sldId id="370" r:id="rId30"/>
    <p:sldId id="374" r:id="rId31"/>
    <p:sldId id="375" r:id="rId32"/>
    <p:sldId id="376" r:id="rId33"/>
    <p:sldId id="379" r:id="rId34"/>
    <p:sldId id="380" r:id="rId35"/>
    <p:sldId id="388" r:id="rId36"/>
    <p:sldId id="381" r:id="rId37"/>
    <p:sldId id="382" r:id="rId38"/>
    <p:sldId id="384" r:id="rId39"/>
    <p:sldId id="385" r:id="rId40"/>
    <p:sldId id="386" r:id="rId41"/>
    <p:sldId id="387" r:id="rId42"/>
    <p:sldId id="330" r:id="rId43"/>
    <p:sldId id="350" r:id="rId44"/>
    <p:sldId id="347" r:id="rId45"/>
    <p:sldId id="331" r:id="rId46"/>
    <p:sldId id="358" r:id="rId47"/>
    <p:sldId id="359" r:id="rId48"/>
    <p:sldId id="360" r:id="rId49"/>
    <p:sldId id="351" r:id="rId50"/>
    <p:sldId id="349" r:id="rId51"/>
    <p:sldId id="352" r:id="rId52"/>
    <p:sldId id="306" r:id="rId53"/>
    <p:sldId id="315" r:id="rId54"/>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autoAdjust="0"/>
    <p:restoredTop sz="93559" autoAdjust="0"/>
  </p:normalViewPr>
  <p:slideViewPr>
    <p:cSldViewPr>
      <p:cViewPr varScale="1">
        <p:scale>
          <a:sx n="68" d="100"/>
          <a:sy n="68" d="100"/>
        </p:scale>
        <p:origin x="1440" y="66"/>
      </p:cViewPr>
      <p:guideLst>
        <p:guide orient="horz" pos="2160"/>
        <p:guide pos="292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B9F300-7AE3-4507-8214-F5FF48651749}" type="doc">
      <dgm:prSet loTypeId="urn:microsoft.com/office/officeart/2005/8/layout/chevron2" loCatId="list" qsTypeId="urn:microsoft.com/office/officeart/2005/8/quickstyle/3d1" qsCatId="3D" csTypeId="urn:microsoft.com/office/officeart/2005/8/colors/accent1_2" csCatId="accent1" phldr="1"/>
      <dgm:spPr/>
      <dgm:t>
        <a:bodyPr/>
        <a:lstStyle/>
        <a:p>
          <a:endParaRPr lang="tr-TR"/>
        </a:p>
      </dgm:t>
    </dgm:pt>
    <dgm:pt modelId="{E6FDC686-A52A-4ACD-BD48-89F1891695A5}">
      <dgm:prSet phldrT="[Metin]" custT="1"/>
      <dgm:spPr/>
      <dgm:t>
        <a:bodyPr/>
        <a:lstStyle/>
        <a:p>
          <a:endParaRPr lang="tr-TR" sz="1800" b="1" dirty="0">
            <a:latin typeface="Arial Black" panose="020B0A04020102020204" pitchFamily="34" charset="0"/>
          </a:endParaRPr>
        </a:p>
      </dgm:t>
    </dgm:pt>
    <dgm:pt modelId="{10481CA7-3F99-4F93-8B94-F840B3019CA1}" type="parTrans" cxnId="{81E690C9-C0F2-4309-81AE-CB0D2D94E090}">
      <dgm:prSet/>
      <dgm:spPr/>
      <dgm:t>
        <a:bodyPr/>
        <a:lstStyle/>
        <a:p>
          <a:endParaRPr lang="tr-TR"/>
        </a:p>
      </dgm:t>
    </dgm:pt>
    <dgm:pt modelId="{97EA0941-3018-4DB2-B2C5-AB2E966B892A}" type="sibTrans" cxnId="{81E690C9-C0F2-4309-81AE-CB0D2D94E090}">
      <dgm:prSet/>
      <dgm:spPr/>
      <dgm:t>
        <a:bodyPr/>
        <a:lstStyle/>
        <a:p>
          <a:endParaRPr lang="tr-TR"/>
        </a:p>
      </dgm:t>
    </dgm:pt>
    <dgm:pt modelId="{7E38DBF5-801E-44A5-A245-1D8FCB358C4C}">
      <dgm:prSet phldrT="[Metin]" custT="1"/>
      <dgm:spPr/>
      <dgm:t>
        <a:bodyPr/>
        <a:lstStyle/>
        <a:p>
          <a:r>
            <a:rPr lang="tr-TR" sz="1800" b="1" dirty="0" smtClean="0">
              <a:latin typeface="Arial Black" panose="020B0A04020102020204" pitchFamily="34" charset="0"/>
            </a:rPr>
            <a:t>Çocuk Kavramı</a:t>
          </a:r>
          <a:endParaRPr lang="tr-TR" sz="1800" b="1" dirty="0">
            <a:latin typeface="Arial Black" panose="020B0A04020102020204" pitchFamily="34" charset="0"/>
          </a:endParaRPr>
        </a:p>
      </dgm:t>
    </dgm:pt>
    <dgm:pt modelId="{3E34F693-3DCF-4CAB-962F-5E02A227CB7B}" type="parTrans" cxnId="{65EA1494-5122-4C2F-9C9E-FA4A960CEBBB}">
      <dgm:prSet/>
      <dgm:spPr/>
      <dgm:t>
        <a:bodyPr/>
        <a:lstStyle/>
        <a:p>
          <a:endParaRPr lang="tr-TR"/>
        </a:p>
      </dgm:t>
    </dgm:pt>
    <dgm:pt modelId="{4A870556-4AEA-4273-A95F-5E145CC0C514}" type="sibTrans" cxnId="{65EA1494-5122-4C2F-9C9E-FA4A960CEBBB}">
      <dgm:prSet/>
      <dgm:spPr/>
      <dgm:t>
        <a:bodyPr/>
        <a:lstStyle/>
        <a:p>
          <a:endParaRPr lang="tr-TR"/>
        </a:p>
      </dgm:t>
    </dgm:pt>
    <dgm:pt modelId="{6FA3E4FB-8FDE-4137-A2AF-62B9B8170C12}">
      <dgm:prSet phldrT="[Metin]" custT="1"/>
      <dgm:spPr/>
      <dgm:t>
        <a:bodyPr/>
        <a:lstStyle/>
        <a:p>
          <a:endParaRPr lang="tr-TR" sz="1800" b="1" dirty="0">
            <a:latin typeface="Arial Black" panose="020B0A04020102020204" pitchFamily="34" charset="0"/>
          </a:endParaRPr>
        </a:p>
      </dgm:t>
    </dgm:pt>
    <dgm:pt modelId="{CD94BC54-F56A-4A1F-9102-675BC138211D}" type="parTrans" cxnId="{795461B4-2416-4B1F-AC69-AA2515961ED5}">
      <dgm:prSet/>
      <dgm:spPr/>
      <dgm:t>
        <a:bodyPr/>
        <a:lstStyle/>
        <a:p>
          <a:endParaRPr lang="tr-TR"/>
        </a:p>
      </dgm:t>
    </dgm:pt>
    <dgm:pt modelId="{C25DB7E7-863D-4667-A7DA-33B2E79E0DE4}" type="sibTrans" cxnId="{795461B4-2416-4B1F-AC69-AA2515961ED5}">
      <dgm:prSet/>
      <dgm:spPr/>
      <dgm:t>
        <a:bodyPr/>
        <a:lstStyle/>
        <a:p>
          <a:endParaRPr lang="tr-TR"/>
        </a:p>
      </dgm:t>
    </dgm:pt>
    <dgm:pt modelId="{54B8A135-D046-42C4-B802-ABF310D5CEDB}">
      <dgm:prSet phldrT="[Metin]" custT="1"/>
      <dgm:spPr/>
      <dgm:t>
        <a:bodyPr/>
        <a:lstStyle/>
        <a:p>
          <a:r>
            <a:rPr lang="tr-TR" sz="1800" b="1" dirty="0" smtClean="0">
              <a:latin typeface="Arial Black" panose="020B0A04020102020204" pitchFamily="34" charset="0"/>
            </a:rPr>
            <a:t>Çocuk Hakları Kavramı</a:t>
          </a:r>
          <a:endParaRPr lang="tr-TR" sz="1800" b="1" dirty="0">
            <a:latin typeface="Arial Black" panose="020B0A04020102020204" pitchFamily="34" charset="0"/>
          </a:endParaRPr>
        </a:p>
      </dgm:t>
    </dgm:pt>
    <dgm:pt modelId="{468A7CAA-0AFD-4711-9459-27B07EA5F3C1}" type="parTrans" cxnId="{150EB09C-8230-4E80-B1D0-6CC65B8B8226}">
      <dgm:prSet/>
      <dgm:spPr/>
      <dgm:t>
        <a:bodyPr/>
        <a:lstStyle/>
        <a:p>
          <a:endParaRPr lang="tr-TR"/>
        </a:p>
      </dgm:t>
    </dgm:pt>
    <dgm:pt modelId="{CD1D7F31-649E-46F8-801D-714493E16F57}" type="sibTrans" cxnId="{150EB09C-8230-4E80-B1D0-6CC65B8B8226}">
      <dgm:prSet/>
      <dgm:spPr/>
      <dgm:t>
        <a:bodyPr/>
        <a:lstStyle/>
        <a:p>
          <a:endParaRPr lang="tr-TR"/>
        </a:p>
      </dgm:t>
    </dgm:pt>
    <dgm:pt modelId="{BD2D8CBC-F6E1-49C6-A13D-ADE64C08BC42}">
      <dgm:prSet custT="1"/>
      <dgm:spPr/>
      <dgm:t>
        <a:bodyPr/>
        <a:lstStyle/>
        <a:p>
          <a:endParaRPr lang="tr-TR" sz="1800" b="1" dirty="0">
            <a:latin typeface="Arial Black" panose="020B0A04020102020204" pitchFamily="34" charset="0"/>
          </a:endParaRPr>
        </a:p>
      </dgm:t>
    </dgm:pt>
    <dgm:pt modelId="{DC9C8E7C-BBBE-4677-B803-A8356DAEF1B2}" type="parTrans" cxnId="{E93253DC-12B2-4091-AE0E-30A00F48D461}">
      <dgm:prSet/>
      <dgm:spPr/>
      <dgm:t>
        <a:bodyPr/>
        <a:lstStyle/>
        <a:p>
          <a:endParaRPr lang="tr-TR"/>
        </a:p>
      </dgm:t>
    </dgm:pt>
    <dgm:pt modelId="{EB11F2D5-EFA2-4888-9781-B27BE176C13E}" type="sibTrans" cxnId="{E93253DC-12B2-4091-AE0E-30A00F48D461}">
      <dgm:prSet/>
      <dgm:spPr/>
      <dgm:t>
        <a:bodyPr/>
        <a:lstStyle/>
        <a:p>
          <a:endParaRPr lang="tr-TR"/>
        </a:p>
      </dgm:t>
    </dgm:pt>
    <dgm:pt modelId="{BF632F95-D90F-43D6-887C-5FF0FC60AD05}">
      <dgm:prSet custT="1"/>
      <dgm:spPr/>
      <dgm:t>
        <a:bodyPr/>
        <a:lstStyle/>
        <a:p>
          <a:r>
            <a:rPr lang="tr-TR" sz="1800" b="1" dirty="0" smtClean="0">
              <a:latin typeface="Arial Black" panose="020B0A04020102020204" pitchFamily="34" charset="0"/>
            </a:rPr>
            <a:t>Çocuk Hakları Bildirgesindeki Genel Haklar</a:t>
          </a:r>
          <a:endParaRPr lang="tr-TR" sz="1800" b="1" dirty="0">
            <a:latin typeface="Arial Black" panose="020B0A04020102020204" pitchFamily="34" charset="0"/>
          </a:endParaRPr>
        </a:p>
      </dgm:t>
    </dgm:pt>
    <dgm:pt modelId="{9B2E538E-C0FE-4228-AD0D-923E6DB78D10}" type="parTrans" cxnId="{79C19F0B-36E2-437B-8817-6AC1140A1599}">
      <dgm:prSet/>
      <dgm:spPr/>
      <dgm:t>
        <a:bodyPr/>
        <a:lstStyle/>
        <a:p>
          <a:endParaRPr lang="tr-TR"/>
        </a:p>
      </dgm:t>
    </dgm:pt>
    <dgm:pt modelId="{F6F5A787-8EF9-4E33-8FF6-D8027B48F337}" type="sibTrans" cxnId="{79C19F0B-36E2-437B-8817-6AC1140A1599}">
      <dgm:prSet/>
      <dgm:spPr/>
      <dgm:t>
        <a:bodyPr/>
        <a:lstStyle/>
        <a:p>
          <a:endParaRPr lang="tr-TR"/>
        </a:p>
      </dgm:t>
    </dgm:pt>
    <dgm:pt modelId="{2BA20A61-331A-486A-BA8B-0CA0651AE0B3}">
      <dgm:prSet custT="1"/>
      <dgm:spPr/>
      <dgm:t>
        <a:bodyPr/>
        <a:lstStyle/>
        <a:p>
          <a:endParaRPr lang="tr-TR" sz="1800" b="1" dirty="0">
            <a:latin typeface="Arial Black" panose="020B0A04020102020204" pitchFamily="34" charset="0"/>
          </a:endParaRPr>
        </a:p>
      </dgm:t>
    </dgm:pt>
    <dgm:pt modelId="{17259E01-EDE4-4841-98D6-F1827958E89B}" type="sibTrans" cxnId="{9052489B-58D7-44A2-9C4D-355CCF93D071}">
      <dgm:prSet/>
      <dgm:spPr/>
      <dgm:t>
        <a:bodyPr/>
        <a:lstStyle/>
        <a:p>
          <a:endParaRPr lang="tr-TR"/>
        </a:p>
      </dgm:t>
    </dgm:pt>
    <dgm:pt modelId="{BB3C54FF-52B6-4C70-B4D4-D1AEA57E7E7A}" type="parTrans" cxnId="{9052489B-58D7-44A2-9C4D-355CCF93D071}">
      <dgm:prSet/>
      <dgm:spPr/>
      <dgm:t>
        <a:bodyPr/>
        <a:lstStyle/>
        <a:p>
          <a:endParaRPr lang="tr-TR"/>
        </a:p>
      </dgm:t>
    </dgm:pt>
    <dgm:pt modelId="{A5A9E4C8-691A-479B-A8D9-075EB6C50411}">
      <dgm:prSet custT="1"/>
      <dgm:spPr/>
      <dgm:t>
        <a:bodyPr/>
        <a:lstStyle/>
        <a:p>
          <a:r>
            <a:rPr lang="tr-TR" sz="1800" b="1" dirty="0" smtClean="0">
              <a:latin typeface="Arial Black" panose="020B0A04020102020204" pitchFamily="34" charset="0"/>
            </a:rPr>
            <a:t>Çocuğun Gelişim Hakkı</a:t>
          </a:r>
          <a:endParaRPr lang="tr-TR" sz="1800" dirty="0">
            <a:latin typeface="Arial Black" panose="020B0A04020102020204" pitchFamily="34" charset="0"/>
          </a:endParaRPr>
        </a:p>
      </dgm:t>
    </dgm:pt>
    <dgm:pt modelId="{63DBDD00-9B78-432F-920B-56110099743D}" type="parTrans" cxnId="{0A53F12B-9D10-44CE-90DE-2AEA7ED5B89F}">
      <dgm:prSet/>
      <dgm:spPr/>
      <dgm:t>
        <a:bodyPr/>
        <a:lstStyle/>
        <a:p>
          <a:endParaRPr lang="tr-TR"/>
        </a:p>
      </dgm:t>
    </dgm:pt>
    <dgm:pt modelId="{8DDEF1A7-17FB-41CD-AE59-FBE0620F95C5}" type="sibTrans" cxnId="{0A53F12B-9D10-44CE-90DE-2AEA7ED5B89F}">
      <dgm:prSet/>
      <dgm:spPr/>
      <dgm:t>
        <a:bodyPr/>
        <a:lstStyle/>
        <a:p>
          <a:endParaRPr lang="tr-TR"/>
        </a:p>
      </dgm:t>
    </dgm:pt>
    <dgm:pt modelId="{6B64F96B-F2A2-48C1-93FC-8D1BBB984D30}">
      <dgm:prSet custT="1"/>
      <dgm:spPr/>
      <dgm:t>
        <a:bodyPr/>
        <a:lstStyle/>
        <a:p>
          <a:endParaRPr lang="tr-TR" sz="1800" b="1" dirty="0">
            <a:latin typeface="Arial Black" panose="020B0A04020102020204" pitchFamily="34" charset="0"/>
          </a:endParaRPr>
        </a:p>
      </dgm:t>
    </dgm:pt>
    <dgm:pt modelId="{815F4A8A-A9FE-44C4-9F2F-35BA66BBF5F7}" type="parTrans" cxnId="{74520FB3-9B8F-433B-B2E4-5D353F9ECFDA}">
      <dgm:prSet/>
      <dgm:spPr/>
      <dgm:t>
        <a:bodyPr/>
        <a:lstStyle/>
        <a:p>
          <a:endParaRPr lang="tr-TR"/>
        </a:p>
      </dgm:t>
    </dgm:pt>
    <dgm:pt modelId="{2D454DC0-04E0-45E2-9B63-23EF02932BE6}" type="sibTrans" cxnId="{74520FB3-9B8F-433B-B2E4-5D353F9ECFDA}">
      <dgm:prSet/>
      <dgm:spPr/>
      <dgm:t>
        <a:bodyPr/>
        <a:lstStyle/>
        <a:p>
          <a:endParaRPr lang="tr-TR"/>
        </a:p>
      </dgm:t>
    </dgm:pt>
    <dgm:pt modelId="{A06135EF-7B3C-47EF-9E9E-D2B29A864BD5}">
      <dgm:prSet custT="1"/>
      <dgm:spPr/>
      <dgm:t>
        <a:bodyPr/>
        <a:lstStyle/>
        <a:p>
          <a:r>
            <a:rPr lang="tr-TR" sz="1800" b="1" dirty="0" smtClean="0">
              <a:latin typeface="Arial Black" panose="020B0A04020102020204" pitchFamily="34" charset="0"/>
            </a:rPr>
            <a:t>Sonuç ve Öneriler</a:t>
          </a:r>
          <a:endParaRPr lang="tr-TR" sz="1800" b="1" dirty="0">
            <a:latin typeface="Arial Black" panose="020B0A04020102020204" pitchFamily="34" charset="0"/>
          </a:endParaRPr>
        </a:p>
      </dgm:t>
    </dgm:pt>
    <dgm:pt modelId="{B978B95E-5530-4B04-9EB1-6CF6AD8CAA41}" type="parTrans" cxnId="{D2D484FD-85D9-41DB-AB60-73ED8ABDDB68}">
      <dgm:prSet/>
      <dgm:spPr/>
      <dgm:t>
        <a:bodyPr/>
        <a:lstStyle/>
        <a:p>
          <a:endParaRPr lang="tr-TR"/>
        </a:p>
      </dgm:t>
    </dgm:pt>
    <dgm:pt modelId="{E66B2549-C7A9-4782-BE0F-BC7B061EF89F}" type="sibTrans" cxnId="{D2D484FD-85D9-41DB-AB60-73ED8ABDDB68}">
      <dgm:prSet/>
      <dgm:spPr/>
      <dgm:t>
        <a:bodyPr/>
        <a:lstStyle/>
        <a:p>
          <a:endParaRPr lang="tr-TR"/>
        </a:p>
      </dgm:t>
    </dgm:pt>
    <dgm:pt modelId="{1F092F78-1A22-434F-9DF2-C18B384304A5}">
      <dgm:prSet custT="1"/>
      <dgm:spPr/>
      <dgm:t>
        <a:bodyPr/>
        <a:lstStyle/>
        <a:p>
          <a:endParaRPr lang="tr-TR" sz="1800" b="1" dirty="0">
            <a:latin typeface="Arial Black" panose="020B0A04020102020204" pitchFamily="34" charset="0"/>
          </a:endParaRPr>
        </a:p>
      </dgm:t>
    </dgm:pt>
    <dgm:pt modelId="{2E9C9839-3B20-4DE2-9838-32362D8368C3}" type="sibTrans" cxnId="{B3AC1A8F-F273-4287-85D1-916F03528B83}">
      <dgm:prSet/>
      <dgm:spPr/>
      <dgm:t>
        <a:bodyPr/>
        <a:lstStyle/>
        <a:p>
          <a:endParaRPr lang="tr-TR"/>
        </a:p>
      </dgm:t>
    </dgm:pt>
    <dgm:pt modelId="{21412204-6D34-4F03-9E44-E291A197FF82}" type="parTrans" cxnId="{B3AC1A8F-F273-4287-85D1-916F03528B83}">
      <dgm:prSet/>
      <dgm:spPr/>
      <dgm:t>
        <a:bodyPr/>
        <a:lstStyle/>
        <a:p>
          <a:endParaRPr lang="tr-TR"/>
        </a:p>
      </dgm:t>
    </dgm:pt>
    <dgm:pt modelId="{3532780A-4824-4464-BD49-7460899657A1}" type="pres">
      <dgm:prSet presAssocID="{75B9F300-7AE3-4507-8214-F5FF48651749}" presName="linearFlow" presStyleCnt="0">
        <dgm:presLayoutVars>
          <dgm:dir/>
          <dgm:animLvl val="lvl"/>
          <dgm:resizeHandles val="exact"/>
        </dgm:presLayoutVars>
      </dgm:prSet>
      <dgm:spPr/>
      <dgm:t>
        <a:bodyPr/>
        <a:lstStyle/>
        <a:p>
          <a:endParaRPr lang="tr-TR"/>
        </a:p>
      </dgm:t>
    </dgm:pt>
    <dgm:pt modelId="{AC572034-A99A-4712-A38B-FB5436CE760F}" type="pres">
      <dgm:prSet presAssocID="{E6FDC686-A52A-4ACD-BD48-89F1891695A5}" presName="composite" presStyleCnt="0"/>
      <dgm:spPr/>
    </dgm:pt>
    <dgm:pt modelId="{E82427CB-3A15-4EB0-AC49-B16130099E86}" type="pres">
      <dgm:prSet presAssocID="{E6FDC686-A52A-4ACD-BD48-89F1891695A5}" presName="parentText" presStyleLbl="alignNode1" presStyleIdx="0" presStyleCnt="5">
        <dgm:presLayoutVars>
          <dgm:chMax val="1"/>
          <dgm:bulletEnabled val="1"/>
        </dgm:presLayoutVars>
      </dgm:prSet>
      <dgm:spPr/>
      <dgm:t>
        <a:bodyPr/>
        <a:lstStyle/>
        <a:p>
          <a:endParaRPr lang="tr-TR"/>
        </a:p>
      </dgm:t>
    </dgm:pt>
    <dgm:pt modelId="{E10037EE-6121-48CD-98C7-CF1501F93F68}" type="pres">
      <dgm:prSet presAssocID="{E6FDC686-A52A-4ACD-BD48-89F1891695A5}" presName="descendantText" presStyleLbl="alignAcc1" presStyleIdx="0" presStyleCnt="5" custLinFactNeighborX="0">
        <dgm:presLayoutVars>
          <dgm:bulletEnabled val="1"/>
        </dgm:presLayoutVars>
      </dgm:prSet>
      <dgm:spPr/>
      <dgm:t>
        <a:bodyPr/>
        <a:lstStyle/>
        <a:p>
          <a:endParaRPr lang="tr-TR"/>
        </a:p>
      </dgm:t>
    </dgm:pt>
    <dgm:pt modelId="{06692F0F-D133-44BC-BEE1-458F1233C29D}" type="pres">
      <dgm:prSet presAssocID="{97EA0941-3018-4DB2-B2C5-AB2E966B892A}" presName="sp" presStyleCnt="0"/>
      <dgm:spPr/>
    </dgm:pt>
    <dgm:pt modelId="{6D6D3B21-49CE-4DC5-B70F-349E8000D796}" type="pres">
      <dgm:prSet presAssocID="{6FA3E4FB-8FDE-4137-A2AF-62B9B8170C12}" presName="composite" presStyleCnt="0"/>
      <dgm:spPr/>
    </dgm:pt>
    <dgm:pt modelId="{9AA7DF85-A2D6-4032-AB48-570AC9F050EC}" type="pres">
      <dgm:prSet presAssocID="{6FA3E4FB-8FDE-4137-A2AF-62B9B8170C12}" presName="parentText" presStyleLbl="alignNode1" presStyleIdx="1" presStyleCnt="5">
        <dgm:presLayoutVars>
          <dgm:chMax val="1"/>
          <dgm:bulletEnabled val="1"/>
        </dgm:presLayoutVars>
      </dgm:prSet>
      <dgm:spPr/>
      <dgm:t>
        <a:bodyPr/>
        <a:lstStyle/>
        <a:p>
          <a:endParaRPr lang="tr-TR"/>
        </a:p>
      </dgm:t>
    </dgm:pt>
    <dgm:pt modelId="{F8768DF1-5087-44A1-8E29-2BFAA2228807}" type="pres">
      <dgm:prSet presAssocID="{6FA3E4FB-8FDE-4137-A2AF-62B9B8170C12}" presName="descendantText" presStyleLbl="alignAcc1" presStyleIdx="1" presStyleCnt="5">
        <dgm:presLayoutVars>
          <dgm:bulletEnabled val="1"/>
        </dgm:presLayoutVars>
      </dgm:prSet>
      <dgm:spPr/>
      <dgm:t>
        <a:bodyPr/>
        <a:lstStyle/>
        <a:p>
          <a:endParaRPr lang="tr-TR"/>
        </a:p>
      </dgm:t>
    </dgm:pt>
    <dgm:pt modelId="{26E2AA9F-D9E5-47E5-A9AF-8432AB6E062D}" type="pres">
      <dgm:prSet presAssocID="{C25DB7E7-863D-4667-A7DA-33B2E79E0DE4}" presName="sp" presStyleCnt="0"/>
      <dgm:spPr/>
    </dgm:pt>
    <dgm:pt modelId="{A5830253-DC09-48F1-8A70-250141B95DF6}" type="pres">
      <dgm:prSet presAssocID="{BD2D8CBC-F6E1-49C6-A13D-ADE64C08BC42}" presName="composite" presStyleCnt="0"/>
      <dgm:spPr/>
    </dgm:pt>
    <dgm:pt modelId="{1144C7DD-70DB-4D97-A98C-9C28BD7DD275}" type="pres">
      <dgm:prSet presAssocID="{BD2D8CBC-F6E1-49C6-A13D-ADE64C08BC42}" presName="parentText" presStyleLbl="alignNode1" presStyleIdx="2" presStyleCnt="5">
        <dgm:presLayoutVars>
          <dgm:chMax val="1"/>
          <dgm:bulletEnabled val="1"/>
        </dgm:presLayoutVars>
      </dgm:prSet>
      <dgm:spPr/>
      <dgm:t>
        <a:bodyPr/>
        <a:lstStyle/>
        <a:p>
          <a:endParaRPr lang="tr-TR"/>
        </a:p>
      </dgm:t>
    </dgm:pt>
    <dgm:pt modelId="{A49AB06C-5588-4FC5-8686-1C82A4707A69}" type="pres">
      <dgm:prSet presAssocID="{BD2D8CBC-F6E1-49C6-A13D-ADE64C08BC42}" presName="descendantText" presStyleLbl="alignAcc1" presStyleIdx="2" presStyleCnt="5" custLinFactNeighborX="-2">
        <dgm:presLayoutVars>
          <dgm:bulletEnabled val="1"/>
        </dgm:presLayoutVars>
      </dgm:prSet>
      <dgm:spPr/>
      <dgm:t>
        <a:bodyPr/>
        <a:lstStyle/>
        <a:p>
          <a:endParaRPr lang="tr-TR"/>
        </a:p>
      </dgm:t>
    </dgm:pt>
    <dgm:pt modelId="{4A417C0E-F938-4B92-94CA-A5B874E4B43E}" type="pres">
      <dgm:prSet presAssocID="{EB11F2D5-EFA2-4888-9781-B27BE176C13E}" presName="sp" presStyleCnt="0"/>
      <dgm:spPr/>
    </dgm:pt>
    <dgm:pt modelId="{91B98D7C-C47D-4B60-A175-B385D6DC35EC}" type="pres">
      <dgm:prSet presAssocID="{2BA20A61-331A-486A-BA8B-0CA0651AE0B3}" presName="composite" presStyleCnt="0"/>
      <dgm:spPr/>
    </dgm:pt>
    <dgm:pt modelId="{D2ECD49D-253A-4ED2-817C-1DFF4C02597A}" type="pres">
      <dgm:prSet presAssocID="{2BA20A61-331A-486A-BA8B-0CA0651AE0B3}" presName="parentText" presStyleLbl="alignNode1" presStyleIdx="3" presStyleCnt="5">
        <dgm:presLayoutVars>
          <dgm:chMax val="1"/>
          <dgm:bulletEnabled val="1"/>
        </dgm:presLayoutVars>
      </dgm:prSet>
      <dgm:spPr/>
      <dgm:t>
        <a:bodyPr/>
        <a:lstStyle/>
        <a:p>
          <a:endParaRPr lang="tr-TR"/>
        </a:p>
      </dgm:t>
    </dgm:pt>
    <dgm:pt modelId="{71C78C94-F7EF-4D47-9EDC-73D3D2EF7B1F}" type="pres">
      <dgm:prSet presAssocID="{2BA20A61-331A-486A-BA8B-0CA0651AE0B3}" presName="descendantText" presStyleLbl="alignAcc1" presStyleIdx="3" presStyleCnt="5">
        <dgm:presLayoutVars>
          <dgm:bulletEnabled val="1"/>
        </dgm:presLayoutVars>
      </dgm:prSet>
      <dgm:spPr/>
      <dgm:t>
        <a:bodyPr/>
        <a:lstStyle/>
        <a:p>
          <a:endParaRPr lang="tr-TR"/>
        </a:p>
      </dgm:t>
    </dgm:pt>
    <dgm:pt modelId="{D140D9C3-1592-4CAE-89AF-FA0B92E12107}" type="pres">
      <dgm:prSet presAssocID="{17259E01-EDE4-4841-98D6-F1827958E89B}" presName="sp" presStyleCnt="0"/>
      <dgm:spPr/>
    </dgm:pt>
    <dgm:pt modelId="{BC783C9A-DB2F-4BB3-AB7C-DEDFA1E2C965}" type="pres">
      <dgm:prSet presAssocID="{1F092F78-1A22-434F-9DF2-C18B384304A5}" presName="composite" presStyleCnt="0"/>
      <dgm:spPr/>
    </dgm:pt>
    <dgm:pt modelId="{E261D0A2-A90F-4C61-9F90-F697FED8C94C}" type="pres">
      <dgm:prSet presAssocID="{1F092F78-1A22-434F-9DF2-C18B384304A5}" presName="parentText" presStyleLbl="alignNode1" presStyleIdx="4" presStyleCnt="5">
        <dgm:presLayoutVars>
          <dgm:chMax val="1"/>
          <dgm:bulletEnabled val="1"/>
        </dgm:presLayoutVars>
      </dgm:prSet>
      <dgm:spPr/>
      <dgm:t>
        <a:bodyPr/>
        <a:lstStyle/>
        <a:p>
          <a:endParaRPr lang="tr-TR"/>
        </a:p>
      </dgm:t>
    </dgm:pt>
    <dgm:pt modelId="{71AD1E97-EC14-4AF4-A225-CCD525A9A8F1}" type="pres">
      <dgm:prSet presAssocID="{1F092F78-1A22-434F-9DF2-C18B384304A5}" presName="descendantText" presStyleLbl="alignAcc1" presStyleIdx="4" presStyleCnt="5">
        <dgm:presLayoutVars>
          <dgm:bulletEnabled val="1"/>
        </dgm:presLayoutVars>
      </dgm:prSet>
      <dgm:spPr/>
      <dgm:t>
        <a:bodyPr/>
        <a:lstStyle/>
        <a:p>
          <a:endParaRPr lang="tr-TR"/>
        </a:p>
      </dgm:t>
    </dgm:pt>
  </dgm:ptLst>
  <dgm:cxnLst>
    <dgm:cxn modelId="{50E8EE11-523A-4ABC-A919-B0C3B509C57A}" type="presOf" srcId="{BF632F95-D90F-43D6-887C-5FF0FC60AD05}" destId="{A49AB06C-5588-4FC5-8686-1C82A4707A69}" srcOrd="0" destOrd="0" presId="urn:microsoft.com/office/officeart/2005/8/layout/chevron2"/>
    <dgm:cxn modelId="{9052489B-58D7-44A2-9C4D-355CCF93D071}" srcId="{75B9F300-7AE3-4507-8214-F5FF48651749}" destId="{2BA20A61-331A-486A-BA8B-0CA0651AE0B3}" srcOrd="3" destOrd="0" parTransId="{BB3C54FF-52B6-4C70-B4D4-D1AEA57E7E7A}" sibTransId="{17259E01-EDE4-4841-98D6-F1827958E89B}"/>
    <dgm:cxn modelId="{DF9811B8-8A7F-4C0C-A25E-BD1C5295F3C8}" type="presOf" srcId="{BD2D8CBC-F6E1-49C6-A13D-ADE64C08BC42}" destId="{1144C7DD-70DB-4D97-A98C-9C28BD7DD275}" srcOrd="0" destOrd="0" presId="urn:microsoft.com/office/officeart/2005/8/layout/chevron2"/>
    <dgm:cxn modelId="{00DA7D9E-16FF-4055-AE4A-2303917A5D17}" type="presOf" srcId="{2BA20A61-331A-486A-BA8B-0CA0651AE0B3}" destId="{D2ECD49D-253A-4ED2-817C-1DFF4C02597A}" srcOrd="0" destOrd="0" presId="urn:microsoft.com/office/officeart/2005/8/layout/chevron2"/>
    <dgm:cxn modelId="{5A6A0E1F-D659-4FA7-9670-15785A75F190}" type="presOf" srcId="{6FA3E4FB-8FDE-4137-A2AF-62B9B8170C12}" destId="{9AA7DF85-A2D6-4032-AB48-570AC9F050EC}" srcOrd="0" destOrd="0" presId="urn:microsoft.com/office/officeart/2005/8/layout/chevron2"/>
    <dgm:cxn modelId="{C2129B4F-1907-4128-8C97-497DEE052542}" type="presOf" srcId="{1F092F78-1A22-434F-9DF2-C18B384304A5}" destId="{E261D0A2-A90F-4C61-9F90-F697FED8C94C}" srcOrd="0" destOrd="0" presId="urn:microsoft.com/office/officeart/2005/8/layout/chevron2"/>
    <dgm:cxn modelId="{798DE536-D465-4C00-B45D-FA6CE807B676}" type="presOf" srcId="{A5A9E4C8-691A-479B-A8D9-075EB6C50411}" destId="{71C78C94-F7EF-4D47-9EDC-73D3D2EF7B1F}" srcOrd="0" destOrd="0" presId="urn:microsoft.com/office/officeart/2005/8/layout/chevron2"/>
    <dgm:cxn modelId="{79C19F0B-36E2-437B-8817-6AC1140A1599}" srcId="{BD2D8CBC-F6E1-49C6-A13D-ADE64C08BC42}" destId="{BF632F95-D90F-43D6-887C-5FF0FC60AD05}" srcOrd="0" destOrd="0" parTransId="{9B2E538E-C0FE-4228-AD0D-923E6DB78D10}" sibTransId="{F6F5A787-8EF9-4E33-8FF6-D8027B48F337}"/>
    <dgm:cxn modelId="{81E690C9-C0F2-4309-81AE-CB0D2D94E090}" srcId="{75B9F300-7AE3-4507-8214-F5FF48651749}" destId="{E6FDC686-A52A-4ACD-BD48-89F1891695A5}" srcOrd="0" destOrd="0" parTransId="{10481CA7-3F99-4F93-8B94-F840B3019CA1}" sibTransId="{97EA0941-3018-4DB2-B2C5-AB2E966B892A}"/>
    <dgm:cxn modelId="{D2D484FD-85D9-41DB-AB60-73ED8ABDDB68}" srcId="{1F092F78-1A22-434F-9DF2-C18B384304A5}" destId="{A06135EF-7B3C-47EF-9E9E-D2B29A864BD5}" srcOrd="0" destOrd="0" parTransId="{B978B95E-5530-4B04-9EB1-6CF6AD8CAA41}" sibTransId="{E66B2549-C7A9-4782-BE0F-BC7B061EF89F}"/>
    <dgm:cxn modelId="{B345E908-5EB7-4D30-B570-A2531C1F4A51}" type="presOf" srcId="{7E38DBF5-801E-44A5-A245-1D8FCB358C4C}" destId="{E10037EE-6121-48CD-98C7-CF1501F93F68}" srcOrd="0" destOrd="0" presId="urn:microsoft.com/office/officeart/2005/8/layout/chevron2"/>
    <dgm:cxn modelId="{65EA1494-5122-4C2F-9C9E-FA4A960CEBBB}" srcId="{E6FDC686-A52A-4ACD-BD48-89F1891695A5}" destId="{7E38DBF5-801E-44A5-A245-1D8FCB358C4C}" srcOrd="0" destOrd="0" parTransId="{3E34F693-3DCF-4CAB-962F-5E02A227CB7B}" sibTransId="{4A870556-4AEA-4273-A95F-5E145CC0C514}"/>
    <dgm:cxn modelId="{74520FB3-9B8F-433B-B2E4-5D353F9ECFDA}" srcId="{2BA20A61-331A-486A-BA8B-0CA0651AE0B3}" destId="{6B64F96B-F2A2-48C1-93FC-8D1BBB984D30}" srcOrd="1" destOrd="0" parTransId="{815F4A8A-A9FE-44C4-9F2F-35BA66BBF5F7}" sibTransId="{2D454DC0-04E0-45E2-9B63-23EF02932BE6}"/>
    <dgm:cxn modelId="{E93253DC-12B2-4091-AE0E-30A00F48D461}" srcId="{75B9F300-7AE3-4507-8214-F5FF48651749}" destId="{BD2D8CBC-F6E1-49C6-A13D-ADE64C08BC42}" srcOrd="2" destOrd="0" parTransId="{DC9C8E7C-BBBE-4677-B803-A8356DAEF1B2}" sibTransId="{EB11F2D5-EFA2-4888-9781-B27BE176C13E}"/>
    <dgm:cxn modelId="{4F2C3AFE-DF49-489C-A270-80A7AF25607D}" type="presOf" srcId="{75B9F300-7AE3-4507-8214-F5FF48651749}" destId="{3532780A-4824-4464-BD49-7460899657A1}" srcOrd="0" destOrd="0" presId="urn:microsoft.com/office/officeart/2005/8/layout/chevron2"/>
    <dgm:cxn modelId="{0A53F12B-9D10-44CE-90DE-2AEA7ED5B89F}" srcId="{2BA20A61-331A-486A-BA8B-0CA0651AE0B3}" destId="{A5A9E4C8-691A-479B-A8D9-075EB6C50411}" srcOrd="0" destOrd="0" parTransId="{63DBDD00-9B78-432F-920B-56110099743D}" sibTransId="{8DDEF1A7-17FB-41CD-AE59-FBE0620F95C5}"/>
    <dgm:cxn modelId="{47702D71-4B88-4892-A95A-F0FE4F3A1A9D}" type="presOf" srcId="{54B8A135-D046-42C4-B802-ABF310D5CEDB}" destId="{F8768DF1-5087-44A1-8E29-2BFAA2228807}" srcOrd="0" destOrd="0" presId="urn:microsoft.com/office/officeart/2005/8/layout/chevron2"/>
    <dgm:cxn modelId="{B3AC1A8F-F273-4287-85D1-916F03528B83}" srcId="{75B9F300-7AE3-4507-8214-F5FF48651749}" destId="{1F092F78-1A22-434F-9DF2-C18B384304A5}" srcOrd="4" destOrd="0" parTransId="{21412204-6D34-4F03-9E44-E291A197FF82}" sibTransId="{2E9C9839-3B20-4DE2-9838-32362D8368C3}"/>
    <dgm:cxn modelId="{5B188FDF-B5F4-4BCC-95AF-5EFB772ED32D}" type="presOf" srcId="{A06135EF-7B3C-47EF-9E9E-D2B29A864BD5}" destId="{71AD1E97-EC14-4AF4-A225-CCD525A9A8F1}" srcOrd="0" destOrd="0" presId="urn:microsoft.com/office/officeart/2005/8/layout/chevron2"/>
    <dgm:cxn modelId="{150EB09C-8230-4E80-B1D0-6CC65B8B8226}" srcId="{6FA3E4FB-8FDE-4137-A2AF-62B9B8170C12}" destId="{54B8A135-D046-42C4-B802-ABF310D5CEDB}" srcOrd="0" destOrd="0" parTransId="{468A7CAA-0AFD-4711-9459-27B07EA5F3C1}" sibTransId="{CD1D7F31-649E-46F8-801D-714493E16F57}"/>
    <dgm:cxn modelId="{0795403B-49CE-4E7E-971C-CAF7AB11A85F}" type="presOf" srcId="{6B64F96B-F2A2-48C1-93FC-8D1BBB984D30}" destId="{71C78C94-F7EF-4D47-9EDC-73D3D2EF7B1F}" srcOrd="0" destOrd="1" presId="urn:microsoft.com/office/officeart/2005/8/layout/chevron2"/>
    <dgm:cxn modelId="{795461B4-2416-4B1F-AC69-AA2515961ED5}" srcId="{75B9F300-7AE3-4507-8214-F5FF48651749}" destId="{6FA3E4FB-8FDE-4137-A2AF-62B9B8170C12}" srcOrd="1" destOrd="0" parTransId="{CD94BC54-F56A-4A1F-9102-675BC138211D}" sibTransId="{C25DB7E7-863D-4667-A7DA-33B2E79E0DE4}"/>
    <dgm:cxn modelId="{A4C2AE17-9340-4FFC-879A-E5D90759E751}" type="presOf" srcId="{E6FDC686-A52A-4ACD-BD48-89F1891695A5}" destId="{E82427CB-3A15-4EB0-AC49-B16130099E86}" srcOrd="0" destOrd="0" presId="urn:microsoft.com/office/officeart/2005/8/layout/chevron2"/>
    <dgm:cxn modelId="{E2BEFF54-2771-4392-91FC-785DF619B371}" type="presParOf" srcId="{3532780A-4824-4464-BD49-7460899657A1}" destId="{AC572034-A99A-4712-A38B-FB5436CE760F}" srcOrd="0" destOrd="0" presId="urn:microsoft.com/office/officeart/2005/8/layout/chevron2"/>
    <dgm:cxn modelId="{190792A2-A04C-4707-B3E4-6515875ADC85}" type="presParOf" srcId="{AC572034-A99A-4712-A38B-FB5436CE760F}" destId="{E82427CB-3A15-4EB0-AC49-B16130099E86}" srcOrd="0" destOrd="0" presId="urn:microsoft.com/office/officeart/2005/8/layout/chevron2"/>
    <dgm:cxn modelId="{30F00B79-04B6-40D5-B1A2-E44093817881}" type="presParOf" srcId="{AC572034-A99A-4712-A38B-FB5436CE760F}" destId="{E10037EE-6121-48CD-98C7-CF1501F93F68}" srcOrd="1" destOrd="0" presId="urn:microsoft.com/office/officeart/2005/8/layout/chevron2"/>
    <dgm:cxn modelId="{42AE581D-9CEE-495E-A59D-6E30B6273606}" type="presParOf" srcId="{3532780A-4824-4464-BD49-7460899657A1}" destId="{06692F0F-D133-44BC-BEE1-458F1233C29D}" srcOrd="1" destOrd="0" presId="urn:microsoft.com/office/officeart/2005/8/layout/chevron2"/>
    <dgm:cxn modelId="{AAE2F4E2-926F-43D7-9674-CCEABDEF4596}" type="presParOf" srcId="{3532780A-4824-4464-BD49-7460899657A1}" destId="{6D6D3B21-49CE-4DC5-B70F-349E8000D796}" srcOrd="2" destOrd="0" presId="urn:microsoft.com/office/officeart/2005/8/layout/chevron2"/>
    <dgm:cxn modelId="{879195C9-AC51-4B1F-AF53-D3D77B74364B}" type="presParOf" srcId="{6D6D3B21-49CE-4DC5-B70F-349E8000D796}" destId="{9AA7DF85-A2D6-4032-AB48-570AC9F050EC}" srcOrd="0" destOrd="0" presId="urn:microsoft.com/office/officeart/2005/8/layout/chevron2"/>
    <dgm:cxn modelId="{3456F5CA-C224-440F-AE56-76B4831F9019}" type="presParOf" srcId="{6D6D3B21-49CE-4DC5-B70F-349E8000D796}" destId="{F8768DF1-5087-44A1-8E29-2BFAA2228807}" srcOrd="1" destOrd="0" presId="urn:microsoft.com/office/officeart/2005/8/layout/chevron2"/>
    <dgm:cxn modelId="{74584DB8-E23B-43FC-9996-3274465677A3}" type="presParOf" srcId="{3532780A-4824-4464-BD49-7460899657A1}" destId="{26E2AA9F-D9E5-47E5-A9AF-8432AB6E062D}" srcOrd="3" destOrd="0" presId="urn:microsoft.com/office/officeart/2005/8/layout/chevron2"/>
    <dgm:cxn modelId="{8F4208B3-6DF3-43E2-90BE-356D83C6CFD8}" type="presParOf" srcId="{3532780A-4824-4464-BD49-7460899657A1}" destId="{A5830253-DC09-48F1-8A70-250141B95DF6}" srcOrd="4" destOrd="0" presId="urn:microsoft.com/office/officeart/2005/8/layout/chevron2"/>
    <dgm:cxn modelId="{0D241006-6C45-4870-A4E4-4842FE839F37}" type="presParOf" srcId="{A5830253-DC09-48F1-8A70-250141B95DF6}" destId="{1144C7DD-70DB-4D97-A98C-9C28BD7DD275}" srcOrd="0" destOrd="0" presId="urn:microsoft.com/office/officeart/2005/8/layout/chevron2"/>
    <dgm:cxn modelId="{BF785557-7FFA-41E8-AACE-290816604E23}" type="presParOf" srcId="{A5830253-DC09-48F1-8A70-250141B95DF6}" destId="{A49AB06C-5588-4FC5-8686-1C82A4707A69}" srcOrd="1" destOrd="0" presId="urn:microsoft.com/office/officeart/2005/8/layout/chevron2"/>
    <dgm:cxn modelId="{91299090-280C-4E11-BCCA-DADD331A1F42}" type="presParOf" srcId="{3532780A-4824-4464-BD49-7460899657A1}" destId="{4A417C0E-F938-4B92-94CA-A5B874E4B43E}" srcOrd="5" destOrd="0" presId="urn:microsoft.com/office/officeart/2005/8/layout/chevron2"/>
    <dgm:cxn modelId="{3DED36D2-3731-4A6C-ADFC-D76F3B467BC3}" type="presParOf" srcId="{3532780A-4824-4464-BD49-7460899657A1}" destId="{91B98D7C-C47D-4B60-A175-B385D6DC35EC}" srcOrd="6" destOrd="0" presId="urn:microsoft.com/office/officeart/2005/8/layout/chevron2"/>
    <dgm:cxn modelId="{3CBC222D-D03C-4C3A-AB86-323696F8002C}" type="presParOf" srcId="{91B98D7C-C47D-4B60-A175-B385D6DC35EC}" destId="{D2ECD49D-253A-4ED2-817C-1DFF4C02597A}" srcOrd="0" destOrd="0" presId="urn:microsoft.com/office/officeart/2005/8/layout/chevron2"/>
    <dgm:cxn modelId="{1838D0B1-DD80-4FA8-9225-25EDD2959940}" type="presParOf" srcId="{91B98D7C-C47D-4B60-A175-B385D6DC35EC}" destId="{71C78C94-F7EF-4D47-9EDC-73D3D2EF7B1F}" srcOrd="1" destOrd="0" presId="urn:microsoft.com/office/officeart/2005/8/layout/chevron2"/>
    <dgm:cxn modelId="{039DE04E-BB66-4CF4-B5C5-E51598CFF305}" type="presParOf" srcId="{3532780A-4824-4464-BD49-7460899657A1}" destId="{D140D9C3-1592-4CAE-89AF-FA0B92E12107}" srcOrd="7" destOrd="0" presId="urn:microsoft.com/office/officeart/2005/8/layout/chevron2"/>
    <dgm:cxn modelId="{6975A46D-DA37-4B19-99B9-8E08115C2466}" type="presParOf" srcId="{3532780A-4824-4464-BD49-7460899657A1}" destId="{BC783C9A-DB2F-4BB3-AB7C-DEDFA1E2C965}" srcOrd="8" destOrd="0" presId="urn:microsoft.com/office/officeart/2005/8/layout/chevron2"/>
    <dgm:cxn modelId="{452D3266-37A9-4C1F-A593-B46F1D9A03C1}" type="presParOf" srcId="{BC783C9A-DB2F-4BB3-AB7C-DEDFA1E2C965}" destId="{E261D0A2-A90F-4C61-9F90-F697FED8C94C}" srcOrd="0" destOrd="0" presId="urn:microsoft.com/office/officeart/2005/8/layout/chevron2"/>
    <dgm:cxn modelId="{C9771913-339F-4154-9C7B-8B21E4B64379}" type="presParOf" srcId="{BC783C9A-DB2F-4BB3-AB7C-DEDFA1E2C965}" destId="{71AD1E97-EC14-4AF4-A225-CCD525A9A8F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135E35-D25A-4FBC-BC67-EB86E614250D}"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tr-TR"/>
        </a:p>
      </dgm:t>
    </dgm:pt>
    <dgm:pt modelId="{741D27E2-7C37-4711-8A78-2415E9DC673A}">
      <dgm:prSet phldrT="[Metin]"/>
      <dgm:spPr/>
      <dgm:t>
        <a:bodyPr/>
        <a:lstStyle/>
        <a:p>
          <a:r>
            <a:rPr lang="tr-TR" u="sng" dirty="0" smtClean="0">
              <a:solidFill>
                <a:schemeClr val="tx1"/>
              </a:solidFill>
            </a:rPr>
            <a:t>Yaşama hakkı </a:t>
          </a:r>
          <a:endParaRPr lang="tr-TR" dirty="0">
            <a:solidFill>
              <a:schemeClr val="tx1"/>
            </a:solidFill>
          </a:endParaRPr>
        </a:p>
      </dgm:t>
    </dgm:pt>
    <dgm:pt modelId="{3DE12846-7E8B-4D56-A4D4-84E46B3CC503}" type="parTrans" cxnId="{61CA0559-4823-42F2-BB49-38B80B43EF6D}">
      <dgm:prSet/>
      <dgm:spPr/>
      <dgm:t>
        <a:bodyPr/>
        <a:lstStyle/>
        <a:p>
          <a:endParaRPr lang="tr-TR"/>
        </a:p>
      </dgm:t>
    </dgm:pt>
    <dgm:pt modelId="{B6FE5FD1-AD2F-4B4B-8CCC-58DDDC4F24D3}" type="sibTrans" cxnId="{61CA0559-4823-42F2-BB49-38B80B43EF6D}">
      <dgm:prSet/>
      <dgm:spPr/>
      <dgm:t>
        <a:bodyPr/>
        <a:lstStyle/>
        <a:p>
          <a:endParaRPr lang="tr-TR"/>
        </a:p>
      </dgm:t>
    </dgm:pt>
    <dgm:pt modelId="{6E94D6C0-3D62-4309-9662-405E8205B9CF}">
      <dgm:prSet phldrT="[Metin]"/>
      <dgm:spPr/>
      <dgm:t>
        <a:bodyPr/>
        <a:lstStyle/>
        <a:p>
          <a:r>
            <a:rPr lang="tr-TR" u="sng" dirty="0" smtClean="0">
              <a:solidFill>
                <a:schemeClr val="tx1"/>
              </a:solidFill>
            </a:rPr>
            <a:t>Gelişme hakkı </a:t>
          </a:r>
          <a:endParaRPr lang="tr-TR" dirty="0">
            <a:solidFill>
              <a:schemeClr val="tx1"/>
            </a:solidFill>
          </a:endParaRPr>
        </a:p>
      </dgm:t>
    </dgm:pt>
    <dgm:pt modelId="{8B5352AD-70BF-49B6-A401-52D8648121FE}" type="parTrans" cxnId="{447ADDD0-005B-4044-AC96-C365E8DCE901}">
      <dgm:prSet/>
      <dgm:spPr/>
      <dgm:t>
        <a:bodyPr/>
        <a:lstStyle/>
        <a:p>
          <a:endParaRPr lang="tr-TR"/>
        </a:p>
      </dgm:t>
    </dgm:pt>
    <dgm:pt modelId="{09E78957-453E-48F5-83E8-24D40E8BF22B}" type="sibTrans" cxnId="{447ADDD0-005B-4044-AC96-C365E8DCE901}">
      <dgm:prSet/>
      <dgm:spPr/>
      <dgm:t>
        <a:bodyPr/>
        <a:lstStyle/>
        <a:p>
          <a:endParaRPr lang="tr-TR"/>
        </a:p>
      </dgm:t>
    </dgm:pt>
    <dgm:pt modelId="{B92F35F6-E6F7-4144-8EF7-D301A515C8AE}">
      <dgm:prSet phldrT="[Metin]"/>
      <dgm:spPr/>
      <dgm:t>
        <a:bodyPr/>
        <a:lstStyle/>
        <a:p>
          <a:r>
            <a:rPr lang="tr-TR" u="sng" dirty="0" smtClean="0">
              <a:solidFill>
                <a:schemeClr val="tx1"/>
              </a:solidFill>
            </a:rPr>
            <a:t>Korunma hakkı </a:t>
          </a:r>
          <a:endParaRPr lang="tr-TR" dirty="0">
            <a:solidFill>
              <a:schemeClr val="tx1"/>
            </a:solidFill>
          </a:endParaRPr>
        </a:p>
      </dgm:t>
    </dgm:pt>
    <dgm:pt modelId="{1751511B-76B1-4C72-948F-CF14A603FDEF}" type="parTrans" cxnId="{0E80B380-4523-457A-864E-12A5E035CE1C}">
      <dgm:prSet/>
      <dgm:spPr/>
      <dgm:t>
        <a:bodyPr/>
        <a:lstStyle/>
        <a:p>
          <a:endParaRPr lang="tr-TR"/>
        </a:p>
      </dgm:t>
    </dgm:pt>
    <dgm:pt modelId="{E84C07A9-F426-4B87-8397-503F169F7117}" type="sibTrans" cxnId="{0E80B380-4523-457A-864E-12A5E035CE1C}">
      <dgm:prSet/>
      <dgm:spPr/>
      <dgm:t>
        <a:bodyPr/>
        <a:lstStyle/>
        <a:p>
          <a:endParaRPr lang="tr-TR"/>
        </a:p>
      </dgm:t>
    </dgm:pt>
    <dgm:pt modelId="{18FB7A24-A1C2-46A6-87BA-BFFAFFF3275F}">
      <dgm:prSet phldrT="[Metin]"/>
      <dgm:spPr/>
      <dgm:t>
        <a:bodyPr/>
        <a:lstStyle/>
        <a:p>
          <a:r>
            <a:rPr lang="tr-TR" u="sng" dirty="0" smtClean="0">
              <a:solidFill>
                <a:schemeClr val="tx1"/>
              </a:solidFill>
            </a:rPr>
            <a:t>Katılma hakkı </a:t>
          </a:r>
          <a:endParaRPr lang="tr-TR" dirty="0">
            <a:solidFill>
              <a:schemeClr val="tx1"/>
            </a:solidFill>
          </a:endParaRPr>
        </a:p>
      </dgm:t>
    </dgm:pt>
    <dgm:pt modelId="{1FD85C2A-D0F3-4637-8D7A-1D6F8008B8AE}" type="parTrans" cxnId="{26B24E84-EB53-4B79-8CD2-B23E09230B85}">
      <dgm:prSet/>
      <dgm:spPr/>
      <dgm:t>
        <a:bodyPr/>
        <a:lstStyle/>
        <a:p>
          <a:endParaRPr lang="tr-TR"/>
        </a:p>
      </dgm:t>
    </dgm:pt>
    <dgm:pt modelId="{1F1A9D20-E127-491E-A218-4B2BE33FD8BB}" type="sibTrans" cxnId="{26B24E84-EB53-4B79-8CD2-B23E09230B85}">
      <dgm:prSet/>
      <dgm:spPr/>
      <dgm:t>
        <a:bodyPr/>
        <a:lstStyle/>
        <a:p>
          <a:endParaRPr lang="tr-TR"/>
        </a:p>
      </dgm:t>
    </dgm:pt>
    <dgm:pt modelId="{C2E17B0A-18DD-4BA6-86F7-79180B1F2539}" type="pres">
      <dgm:prSet presAssocID="{19135E35-D25A-4FBC-BC67-EB86E614250D}" presName="diagram" presStyleCnt="0">
        <dgm:presLayoutVars>
          <dgm:dir/>
          <dgm:resizeHandles val="exact"/>
        </dgm:presLayoutVars>
      </dgm:prSet>
      <dgm:spPr/>
      <dgm:t>
        <a:bodyPr/>
        <a:lstStyle/>
        <a:p>
          <a:endParaRPr lang="tr-TR"/>
        </a:p>
      </dgm:t>
    </dgm:pt>
    <dgm:pt modelId="{AFA06A9E-1D0E-482E-8463-84C925D4CD44}" type="pres">
      <dgm:prSet presAssocID="{741D27E2-7C37-4711-8A78-2415E9DC673A}" presName="node" presStyleLbl="node1" presStyleIdx="0" presStyleCnt="4" custLinFactNeighborX="1725" custLinFactNeighborY="-267">
        <dgm:presLayoutVars>
          <dgm:bulletEnabled val="1"/>
        </dgm:presLayoutVars>
      </dgm:prSet>
      <dgm:spPr/>
      <dgm:t>
        <a:bodyPr/>
        <a:lstStyle/>
        <a:p>
          <a:endParaRPr lang="tr-TR"/>
        </a:p>
      </dgm:t>
    </dgm:pt>
    <dgm:pt modelId="{D0750C16-39F6-4366-A522-BBEB5A943320}" type="pres">
      <dgm:prSet presAssocID="{B6FE5FD1-AD2F-4B4B-8CCC-58DDDC4F24D3}" presName="sibTrans" presStyleCnt="0"/>
      <dgm:spPr/>
    </dgm:pt>
    <dgm:pt modelId="{0916D71C-D079-4D2D-B2A3-C82812219F18}" type="pres">
      <dgm:prSet presAssocID="{6E94D6C0-3D62-4309-9662-405E8205B9CF}" presName="node" presStyleLbl="node1" presStyleIdx="1" presStyleCnt="4">
        <dgm:presLayoutVars>
          <dgm:bulletEnabled val="1"/>
        </dgm:presLayoutVars>
      </dgm:prSet>
      <dgm:spPr/>
      <dgm:t>
        <a:bodyPr/>
        <a:lstStyle/>
        <a:p>
          <a:endParaRPr lang="tr-TR"/>
        </a:p>
      </dgm:t>
    </dgm:pt>
    <dgm:pt modelId="{EED2B040-44EC-4EF9-8CC3-1A558EFA5711}" type="pres">
      <dgm:prSet presAssocID="{09E78957-453E-48F5-83E8-24D40E8BF22B}" presName="sibTrans" presStyleCnt="0"/>
      <dgm:spPr/>
    </dgm:pt>
    <dgm:pt modelId="{F00B8408-D49C-4C66-B249-CADE8455DCCD}" type="pres">
      <dgm:prSet presAssocID="{B92F35F6-E6F7-4144-8EF7-D301A515C8AE}" presName="node" presStyleLbl="node1" presStyleIdx="2" presStyleCnt="4">
        <dgm:presLayoutVars>
          <dgm:bulletEnabled val="1"/>
        </dgm:presLayoutVars>
      </dgm:prSet>
      <dgm:spPr/>
      <dgm:t>
        <a:bodyPr/>
        <a:lstStyle/>
        <a:p>
          <a:endParaRPr lang="tr-TR"/>
        </a:p>
      </dgm:t>
    </dgm:pt>
    <dgm:pt modelId="{3575FADF-C906-451A-95D5-23FBDFB844CA}" type="pres">
      <dgm:prSet presAssocID="{E84C07A9-F426-4B87-8397-503F169F7117}" presName="sibTrans" presStyleCnt="0"/>
      <dgm:spPr/>
    </dgm:pt>
    <dgm:pt modelId="{18471609-B01E-4B64-ADCC-B5437ABBD51B}" type="pres">
      <dgm:prSet presAssocID="{18FB7A24-A1C2-46A6-87BA-BFFAFFF3275F}" presName="node" presStyleLbl="node1" presStyleIdx="3" presStyleCnt="4">
        <dgm:presLayoutVars>
          <dgm:bulletEnabled val="1"/>
        </dgm:presLayoutVars>
      </dgm:prSet>
      <dgm:spPr/>
      <dgm:t>
        <a:bodyPr/>
        <a:lstStyle/>
        <a:p>
          <a:endParaRPr lang="tr-TR"/>
        </a:p>
      </dgm:t>
    </dgm:pt>
  </dgm:ptLst>
  <dgm:cxnLst>
    <dgm:cxn modelId="{5632D7E1-CD54-4C67-A63F-E86D045E5901}" type="presOf" srcId="{B92F35F6-E6F7-4144-8EF7-D301A515C8AE}" destId="{F00B8408-D49C-4C66-B249-CADE8455DCCD}" srcOrd="0" destOrd="0" presId="urn:microsoft.com/office/officeart/2005/8/layout/default"/>
    <dgm:cxn modelId="{447ADDD0-005B-4044-AC96-C365E8DCE901}" srcId="{19135E35-D25A-4FBC-BC67-EB86E614250D}" destId="{6E94D6C0-3D62-4309-9662-405E8205B9CF}" srcOrd="1" destOrd="0" parTransId="{8B5352AD-70BF-49B6-A401-52D8648121FE}" sibTransId="{09E78957-453E-48F5-83E8-24D40E8BF22B}"/>
    <dgm:cxn modelId="{61CA0559-4823-42F2-BB49-38B80B43EF6D}" srcId="{19135E35-D25A-4FBC-BC67-EB86E614250D}" destId="{741D27E2-7C37-4711-8A78-2415E9DC673A}" srcOrd="0" destOrd="0" parTransId="{3DE12846-7E8B-4D56-A4D4-84E46B3CC503}" sibTransId="{B6FE5FD1-AD2F-4B4B-8CCC-58DDDC4F24D3}"/>
    <dgm:cxn modelId="{5BB4A349-B81E-4BA6-84B8-2BAE2806E059}" type="presOf" srcId="{741D27E2-7C37-4711-8A78-2415E9DC673A}" destId="{AFA06A9E-1D0E-482E-8463-84C925D4CD44}" srcOrd="0" destOrd="0" presId="urn:microsoft.com/office/officeart/2005/8/layout/default"/>
    <dgm:cxn modelId="{0E80B380-4523-457A-864E-12A5E035CE1C}" srcId="{19135E35-D25A-4FBC-BC67-EB86E614250D}" destId="{B92F35F6-E6F7-4144-8EF7-D301A515C8AE}" srcOrd="2" destOrd="0" parTransId="{1751511B-76B1-4C72-948F-CF14A603FDEF}" sibTransId="{E84C07A9-F426-4B87-8397-503F169F7117}"/>
    <dgm:cxn modelId="{BDE2BBA3-3419-4238-BCD2-3E9C4CF6C937}" type="presOf" srcId="{18FB7A24-A1C2-46A6-87BA-BFFAFFF3275F}" destId="{18471609-B01E-4B64-ADCC-B5437ABBD51B}" srcOrd="0" destOrd="0" presId="urn:microsoft.com/office/officeart/2005/8/layout/default"/>
    <dgm:cxn modelId="{E2C20AD3-B43E-45A3-B8A2-FEDD65F4F47E}" type="presOf" srcId="{19135E35-D25A-4FBC-BC67-EB86E614250D}" destId="{C2E17B0A-18DD-4BA6-86F7-79180B1F2539}" srcOrd="0" destOrd="0" presId="urn:microsoft.com/office/officeart/2005/8/layout/default"/>
    <dgm:cxn modelId="{26B24E84-EB53-4B79-8CD2-B23E09230B85}" srcId="{19135E35-D25A-4FBC-BC67-EB86E614250D}" destId="{18FB7A24-A1C2-46A6-87BA-BFFAFFF3275F}" srcOrd="3" destOrd="0" parTransId="{1FD85C2A-D0F3-4637-8D7A-1D6F8008B8AE}" sibTransId="{1F1A9D20-E127-491E-A218-4B2BE33FD8BB}"/>
    <dgm:cxn modelId="{40D274E2-E96E-4764-8756-52E06DD98F12}" type="presOf" srcId="{6E94D6C0-3D62-4309-9662-405E8205B9CF}" destId="{0916D71C-D079-4D2D-B2A3-C82812219F18}" srcOrd="0" destOrd="0" presId="urn:microsoft.com/office/officeart/2005/8/layout/default"/>
    <dgm:cxn modelId="{F60B3CC0-F11B-430B-95F7-EECA832C4554}" type="presParOf" srcId="{C2E17B0A-18DD-4BA6-86F7-79180B1F2539}" destId="{AFA06A9E-1D0E-482E-8463-84C925D4CD44}" srcOrd="0" destOrd="0" presId="urn:microsoft.com/office/officeart/2005/8/layout/default"/>
    <dgm:cxn modelId="{E8EE9647-5482-4D43-B8E0-8392F44F1C91}" type="presParOf" srcId="{C2E17B0A-18DD-4BA6-86F7-79180B1F2539}" destId="{D0750C16-39F6-4366-A522-BBEB5A943320}" srcOrd="1" destOrd="0" presId="urn:microsoft.com/office/officeart/2005/8/layout/default"/>
    <dgm:cxn modelId="{5E215B5E-D019-4F98-A9E8-6EA809ABDA8C}" type="presParOf" srcId="{C2E17B0A-18DD-4BA6-86F7-79180B1F2539}" destId="{0916D71C-D079-4D2D-B2A3-C82812219F18}" srcOrd="2" destOrd="0" presId="urn:microsoft.com/office/officeart/2005/8/layout/default"/>
    <dgm:cxn modelId="{302BE70B-906B-4276-8092-BA213D8B1129}" type="presParOf" srcId="{C2E17B0A-18DD-4BA6-86F7-79180B1F2539}" destId="{EED2B040-44EC-4EF9-8CC3-1A558EFA5711}" srcOrd="3" destOrd="0" presId="urn:microsoft.com/office/officeart/2005/8/layout/default"/>
    <dgm:cxn modelId="{F159FFF6-5CCC-43F5-BD1F-62979A510B91}" type="presParOf" srcId="{C2E17B0A-18DD-4BA6-86F7-79180B1F2539}" destId="{F00B8408-D49C-4C66-B249-CADE8455DCCD}" srcOrd="4" destOrd="0" presId="urn:microsoft.com/office/officeart/2005/8/layout/default"/>
    <dgm:cxn modelId="{5969CDC6-6DDC-44D3-AF09-DB1451CB5909}" type="presParOf" srcId="{C2E17B0A-18DD-4BA6-86F7-79180B1F2539}" destId="{3575FADF-C906-451A-95D5-23FBDFB844CA}" srcOrd="5" destOrd="0" presId="urn:microsoft.com/office/officeart/2005/8/layout/default"/>
    <dgm:cxn modelId="{E2151A9B-0594-4DC9-8130-597B745F5872}" type="presParOf" srcId="{C2E17B0A-18DD-4BA6-86F7-79180B1F2539}" destId="{18471609-B01E-4B64-ADCC-B5437ABBD51B}"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7E136E-C96D-4A98-BEB4-288B95864347}" type="doc">
      <dgm:prSet loTypeId="urn:microsoft.com/office/officeart/2005/8/layout/process1" loCatId="process" qsTypeId="urn:microsoft.com/office/officeart/2005/8/quickstyle/simple5" qsCatId="simple" csTypeId="urn:microsoft.com/office/officeart/2005/8/colors/accent1_2" csCatId="accent1" phldr="1"/>
      <dgm:spPr/>
    </dgm:pt>
    <dgm:pt modelId="{84A02782-7975-4308-A0B4-55B8167DCE29}">
      <dgm:prSet phldrT="[Metin]"/>
      <dgm:spPr/>
      <dgm:t>
        <a:bodyPr/>
        <a:lstStyle/>
        <a:p>
          <a:r>
            <a:rPr lang="tr-TR" b="1" smtClean="0"/>
            <a:t>“ ayrım gözetmeme ” (Madde 2), </a:t>
          </a:r>
          <a:endParaRPr lang="tr-TR" b="1" dirty="0" smtClean="0"/>
        </a:p>
      </dgm:t>
    </dgm:pt>
    <dgm:pt modelId="{45AD30B4-0A64-4BAE-B27A-D9A8C1EA25E7}" type="parTrans" cxnId="{2CD6A742-88C2-4396-995A-963C040B9A0E}">
      <dgm:prSet/>
      <dgm:spPr/>
      <dgm:t>
        <a:bodyPr/>
        <a:lstStyle/>
        <a:p>
          <a:endParaRPr lang="tr-TR"/>
        </a:p>
      </dgm:t>
    </dgm:pt>
    <dgm:pt modelId="{062B4F8F-AEA2-480C-9F28-9342D20F281A}" type="sibTrans" cxnId="{2CD6A742-88C2-4396-995A-963C040B9A0E}">
      <dgm:prSet/>
      <dgm:spPr/>
      <dgm:t>
        <a:bodyPr/>
        <a:lstStyle/>
        <a:p>
          <a:endParaRPr lang="tr-TR"/>
        </a:p>
      </dgm:t>
    </dgm:pt>
    <dgm:pt modelId="{EAB465F8-1886-4EDA-BEB9-7680BB0F26FE}">
      <dgm:prSet phldrT="[Meti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b="1" smtClean="0"/>
            <a:t>“çocuğun yüksek yararı” (Madde 3), </a:t>
          </a:r>
        </a:p>
        <a:p>
          <a:pPr lvl="0" defTabSz="577850">
            <a:lnSpc>
              <a:spcPct val="90000"/>
            </a:lnSpc>
            <a:spcBef>
              <a:spcPct val="0"/>
            </a:spcBef>
            <a:spcAft>
              <a:spcPct val="35000"/>
            </a:spcAft>
          </a:pPr>
          <a:endParaRPr lang="tr-TR" b="1" dirty="0"/>
        </a:p>
      </dgm:t>
    </dgm:pt>
    <dgm:pt modelId="{B080EEF1-2328-415D-8836-E274D76C1542}" type="parTrans" cxnId="{332E2A39-FF78-4EB1-8494-BB114C963496}">
      <dgm:prSet/>
      <dgm:spPr/>
      <dgm:t>
        <a:bodyPr/>
        <a:lstStyle/>
        <a:p>
          <a:endParaRPr lang="tr-TR"/>
        </a:p>
      </dgm:t>
    </dgm:pt>
    <dgm:pt modelId="{DB32CD1B-7956-4518-9DF5-0D57DAE88F72}" type="sibTrans" cxnId="{332E2A39-FF78-4EB1-8494-BB114C963496}">
      <dgm:prSet/>
      <dgm:spPr/>
      <dgm:t>
        <a:bodyPr/>
        <a:lstStyle/>
        <a:p>
          <a:endParaRPr lang="tr-TR"/>
        </a:p>
      </dgm:t>
    </dgm:pt>
    <dgm:pt modelId="{FB3B4F62-87E4-45D1-B86B-9919A3FEC651}">
      <dgm:prSet phldrT="[Metin]"/>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tr-TR" b="1" dirty="0" smtClean="0"/>
            <a:t>“yaşama ve gelişme hakkı” (Madde 6)</a:t>
          </a:r>
          <a:endParaRPr lang="tr-TR" b="1" dirty="0"/>
        </a:p>
      </dgm:t>
    </dgm:pt>
    <dgm:pt modelId="{51F88062-0B9E-4BD0-9BF2-408845EF31C4}" type="parTrans" cxnId="{FBEF2D8A-9811-458D-9B44-1B62079DC67D}">
      <dgm:prSet/>
      <dgm:spPr/>
      <dgm:t>
        <a:bodyPr/>
        <a:lstStyle/>
        <a:p>
          <a:endParaRPr lang="tr-TR"/>
        </a:p>
      </dgm:t>
    </dgm:pt>
    <dgm:pt modelId="{13F162E2-0B63-490B-8571-84AD826AB36E}" type="sibTrans" cxnId="{FBEF2D8A-9811-458D-9B44-1B62079DC67D}">
      <dgm:prSet/>
      <dgm:spPr/>
      <dgm:t>
        <a:bodyPr/>
        <a:lstStyle/>
        <a:p>
          <a:endParaRPr lang="tr-TR"/>
        </a:p>
      </dgm:t>
    </dgm:pt>
    <dgm:pt modelId="{6C10500E-761B-4D85-B217-AD45ECDE3F84}">
      <dgm:prSet phldrT="[Metin]"/>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tr-TR" b="1" smtClean="0"/>
        </a:p>
        <a:p>
          <a:pPr marL="0" marR="0" lvl="0" indent="0" defTabSz="666750" eaLnBrk="1" fontAlgn="auto" latinLnBrk="0" hangingPunct="1">
            <a:lnSpc>
              <a:spcPct val="90000"/>
            </a:lnSpc>
            <a:spcBef>
              <a:spcPct val="0"/>
            </a:spcBef>
            <a:spcAft>
              <a:spcPct val="35000"/>
            </a:spcAft>
            <a:buClrTx/>
            <a:buSzTx/>
            <a:buFontTx/>
            <a:buNone/>
            <a:tabLst/>
            <a:defRPr/>
          </a:pPr>
          <a:r>
            <a:rPr lang="tr-TR" b="1" smtClean="0"/>
            <a:t>“çocuğun görüşlerine saygı” (Madde12) </a:t>
          </a:r>
        </a:p>
        <a:p>
          <a:pPr lvl="0" defTabSz="666750">
            <a:lnSpc>
              <a:spcPct val="90000"/>
            </a:lnSpc>
            <a:spcBef>
              <a:spcPct val="0"/>
            </a:spcBef>
            <a:spcAft>
              <a:spcPct val="35000"/>
            </a:spcAft>
          </a:pPr>
          <a:endParaRPr lang="tr-TR" dirty="0"/>
        </a:p>
      </dgm:t>
    </dgm:pt>
    <dgm:pt modelId="{EDDE674C-DB33-4C20-84F9-79DD6C6AF66A}" type="parTrans" cxnId="{44FF1F9B-DF35-4177-991B-77B30F09831D}">
      <dgm:prSet/>
      <dgm:spPr/>
      <dgm:t>
        <a:bodyPr/>
        <a:lstStyle/>
        <a:p>
          <a:endParaRPr lang="tr-TR"/>
        </a:p>
      </dgm:t>
    </dgm:pt>
    <dgm:pt modelId="{6A432067-95DA-4B7C-BAE4-A9BA8FD4707C}" type="sibTrans" cxnId="{44FF1F9B-DF35-4177-991B-77B30F09831D}">
      <dgm:prSet/>
      <dgm:spPr/>
      <dgm:t>
        <a:bodyPr/>
        <a:lstStyle/>
        <a:p>
          <a:endParaRPr lang="tr-TR"/>
        </a:p>
      </dgm:t>
    </dgm:pt>
    <dgm:pt modelId="{B3459DE9-AAC2-4073-9967-6B4B386F6364}" type="pres">
      <dgm:prSet presAssocID="{E87E136E-C96D-4A98-BEB4-288B95864347}" presName="Name0" presStyleCnt="0">
        <dgm:presLayoutVars>
          <dgm:dir/>
          <dgm:resizeHandles val="exact"/>
        </dgm:presLayoutVars>
      </dgm:prSet>
      <dgm:spPr/>
    </dgm:pt>
    <dgm:pt modelId="{24D14C7E-98E1-4618-BF86-A8E58CE74196}" type="pres">
      <dgm:prSet presAssocID="{84A02782-7975-4308-A0B4-55B8167DCE29}" presName="node" presStyleLbl="node1" presStyleIdx="0" presStyleCnt="4">
        <dgm:presLayoutVars>
          <dgm:bulletEnabled val="1"/>
        </dgm:presLayoutVars>
      </dgm:prSet>
      <dgm:spPr/>
      <dgm:t>
        <a:bodyPr/>
        <a:lstStyle/>
        <a:p>
          <a:endParaRPr lang="tr-TR"/>
        </a:p>
      </dgm:t>
    </dgm:pt>
    <dgm:pt modelId="{6E87EE69-22C5-4A09-8AC3-E1EE8CF981EB}" type="pres">
      <dgm:prSet presAssocID="{062B4F8F-AEA2-480C-9F28-9342D20F281A}" presName="sibTrans" presStyleLbl="sibTrans2D1" presStyleIdx="0" presStyleCnt="3"/>
      <dgm:spPr/>
      <dgm:t>
        <a:bodyPr/>
        <a:lstStyle/>
        <a:p>
          <a:endParaRPr lang="tr-TR"/>
        </a:p>
      </dgm:t>
    </dgm:pt>
    <dgm:pt modelId="{CD801AC9-6A3E-43B4-8ED0-935A5204AE64}" type="pres">
      <dgm:prSet presAssocID="{062B4F8F-AEA2-480C-9F28-9342D20F281A}" presName="connectorText" presStyleLbl="sibTrans2D1" presStyleIdx="0" presStyleCnt="3"/>
      <dgm:spPr/>
      <dgm:t>
        <a:bodyPr/>
        <a:lstStyle/>
        <a:p>
          <a:endParaRPr lang="tr-TR"/>
        </a:p>
      </dgm:t>
    </dgm:pt>
    <dgm:pt modelId="{235C69EF-9397-44BF-A60B-81356CE0A30B}" type="pres">
      <dgm:prSet presAssocID="{EAB465F8-1886-4EDA-BEB9-7680BB0F26FE}" presName="node" presStyleLbl="node1" presStyleIdx="1" presStyleCnt="4">
        <dgm:presLayoutVars>
          <dgm:bulletEnabled val="1"/>
        </dgm:presLayoutVars>
      </dgm:prSet>
      <dgm:spPr/>
      <dgm:t>
        <a:bodyPr/>
        <a:lstStyle/>
        <a:p>
          <a:endParaRPr lang="tr-TR"/>
        </a:p>
      </dgm:t>
    </dgm:pt>
    <dgm:pt modelId="{1D883BF9-DDAC-4CA3-A234-3CC7D84F4477}" type="pres">
      <dgm:prSet presAssocID="{DB32CD1B-7956-4518-9DF5-0D57DAE88F72}" presName="sibTrans" presStyleLbl="sibTrans2D1" presStyleIdx="1" presStyleCnt="3"/>
      <dgm:spPr/>
      <dgm:t>
        <a:bodyPr/>
        <a:lstStyle/>
        <a:p>
          <a:endParaRPr lang="tr-TR"/>
        </a:p>
      </dgm:t>
    </dgm:pt>
    <dgm:pt modelId="{AF191D66-F6FB-4A33-B180-4583074F161E}" type="pres">
      <dgm:prSet presAssocID="{DB32CD1B-7956-4518-9DF5-0D57DAE88F72}" presName="connectorText" presStyleLbl="sibTrans2D1" presStyleIdx="1" presStyleCnt="3"/>
      <dgm:spPr/>
      <dgm:t>
        <a:bodyPr/>
        <a:lstStyle/>
        <a:p>
          <a:endParaRPr lang="tr-TR"/>
        </a:p>
      </dgm:t>
    </dgm:pt>
    <dgm:pt modelId="{8AC5B51A-E789-4A00-B4C2-BC7B19EB6EF9}" type="pres">
      <dgm:prSet presAssocID="{FB3B4F62-87E4-45D1-B86B-9919A3FEC651}" presName="node" presStyleLbl="node1" presStyleIdx="2" presStyleCnt="4">
        <dgm:presLayoutVars>
          <dgm:bulletEnabled val="1"/>
        </dgm:presLayoutVars>
      </dgm:prSet>
      <dgm:spPr/>
      <dgm:t>
        <a:bodyPr/>
        <a:lstStyle/>
        <a:p>
          <a:endParaRPr lang="tr-TR"/>
        </a:p>
      </dgm:t>
    </dgm:pt>
    <dgm:pt modelId="{55DFFAB5-1762-443B-B777-2E9A79EF491A}" type="pres">
      <dgm:prSet presAssocID="{13F162E2-0B63-490B-8571-84AD826AB36E}" presName="sibTrans" presStyleLbl="sibTrans2D1" presStyleIdx="2" presStyleCnt="3"/>
      <dgm:spPr/>
      <dgm:t>
        <a:bodyPr/>
        <a:lstStyle/>
        <a:p>
          <a:endParaRPr lang="tr-TR"/>
        </a:p>
      </dgm:t>
    </dgm:pt>
    <dgm:pt modelId="{85C35208-21CB-4170-A06A-7F7C7D18A8C7}" type="pres">
      <dgm:prSet presAssocID="{13F162E2-0B63-490B-8571-84AD826AB36E}" presName="connectorText" presStyleLbl="sibTrans2D1" presStyleIdx="2" presStyleCnt="3"/>
      <dgm:spPr/>
      <dgm:t>
        <a:bodyPr/>
        <a:lstStyle/>
        <a:p>
          <a:endParaRPr lang="tr-TR"/>
        </a:p>
      </dgm:t>
    </dgm:pt>
    <dgm:pt modelId="{20CD9CE4-C3E9-4A29-8154-4C23F9881081}" type="pres">
      <dgm:prSet presAssocID="{6C10500E-761B-4D85-B217-AD45ECDE3F84}" presName="node" presStyleLbl="node1" presStyleIdx="3" presStyleCnt="4">
        <dgm:presLayoutVars>
          <dgm:bulletEnabled val="1"/>
        </dgm:presLayoutVars>
      </dgm:prSet>
      <dgm:spPr/>
      <dgm:t>
        <a:bodyPr/>
        <a:lstStyle/>
        <a:p>
          <a:endParaRPr lang="tr-TR"/>
        </a:p>
      </dgm:t>
    </dgm:pt>
  </dgm:ptLst>
  <dgm:cxnLst>
    <dgm:cxn modelId="{F1FD03EB-A2AF-43C4-9E77-EE1AA90F059F}" type="presOf" srcId="{84A02782-7975-4308-A0B4-55B8167DCE29}" destId="{24D14C7E-98E1-4618-BF86-A8E58CE74196}" srcOrd="0" destOrd="0" presId="urn:microsoft.com/office/officeart/2005/8/layout/process1"/>
    <dgm:cxn modelId="{0238EA2F-ED13-418C-AC27-C5A9C01F5ACF}" type="presOf" srcId="{EAB465F8-1886-4EDA-BEB9-7680BB0F26FE}" destId="{235C69EF-9397-44BF-A60B-81356CE0A30B}" srcOrd="0" destOrd="0" presId="urn:microsoft.com/office/officeart/2005/8/layout/process1"/>
    <dgm:cxn modelId="{4A19C31B-0C23-4C89-8F2C-A06E7BF9EA61}" type="presOf" srcId="{DB32CD1B-7956-4518-9DF5-0D57DAE88F72}" destId="{AF191D66-F6FB-4A33-B180-4583074F161E}" srcOrd="1" destOrd="0" presId="urn:microsoft.com/office/officeart/2005/8/layout/process1"/>
    <dgm:cxn modelId="{47803F65-4B8E-4ADD-AB36-38FE182AC108}" type="presOf" srcId="{13F162E2-0B63-490B-8571-84AD826AB36E}" destId="{55DFFAB5-1762-443B-B777-2E9A79EF491A}" srcOrd="0" destOrd="0" presId="urn:microsoft.com/office/officeart/2005/8/layout/process1"/>
    <dgm:cxn modelId="{332E2A39-FF78-4EB1-8494-BB114C963496}" srcId="{E87E136E-C96D-4A98-BEB4-288B95864347}" destId="{EAB465F8-1886-4EDA-BEB9-7680BB0F26FE}" srcOrd="1" destOrd="0" parTransId="{B080EEF1-2328-415D-8836-E274D76C1542}" sibTransId="{DB32CD1B-7956-4518-9DF5-0D57DAE88F72}"/>
    <dgm:cxn modelId="{FD305117-8DF8-4E63-B9A3-E5B0CBF508E2}" type="presOf" srcId="{13F162E2-0B63-490B-8571-84AD826AB36E}" destId="{85C35208-21CB-4170-A06A-7F7C7D18A8C7}" srcOrd="1" destOrd="0" presId="urn:microsoft.com/office/officeart/2005/8/layout/process1"/>
    <dgm:cxn modelId="{30C5B203-1CFF-4745-ACD5-C637ACDB9E75}" type="presOf" srcId="{062B4F8F-AEA2-480C-9F28-9342D20F281A}" destId="{6E87EE69-22C5-4A09-8AC3-E1EE8CF981EB}" srcOrd="0" destOrd="0" presId="urn:microsoft.com/office/officeart/2005/8/layout/process1"/>
    <dgm:cxn modelId="{44FF1F9B-DF35-4177-991B-77B30F09831D}" srcId="{E87E136E-C96D-4A98-BEB4-288B95864347}" destId="{6C10500E-761B-4D85-B217-AD45ECDE3F84}" srcOrd="3" destOrd="0" parTransId="{EDDE674C-DB33-4C20-84F9-79DD6C6AF66A}" sibTransId="{6A432067-95DA-4B7C-BAE4-A9BA8FD4707C}"/>
    <dgm:cxn modelId="{6D6FAE68-21AF-4D6A-A513-0F79C70C70D1}" type="presOf" srcId="{062B4F8F-AEA2-480C-9F28-9342D20F281A}" destId="{CD801AC9-6A3E-43B4-8ED0-935A5204AE64}" srcOrd="1" destOrd="0" presId="urn:microsoft.com/office/officeart/2005/8/layout/process1"/>
    <dgm:cxn modelId="{A54FC6D7-754C-4A67-B9E2-7E481488991F}" type="presOf" srcId="{E87E136E-C96D-4A98-BEB4-288B95864347}" destId="{B3459DE9-AAC2-4073-9967-6B4B386F6364}" srcOrd="0" destOrd="0" presId="urn:microsoft.com/office/officeart/2005/8/layout/process1"/>
    <dgm:cxn modelId="{2CD6A742-88C2-4396-995A-963C040B9A0E}" srcId="{E87E136E-C96D-4A98-BEB4-288B95864347}" destId="{84A02782-7975-4308-A0B4-55B8167DCE29}" srcOrd="0" destOrd="0" parTransId="{45AD30B4-0A64-4BAE-B27A-D9A8C1EA25E7}" sibTransId="{062B4F8F-AEA2-480C-9F28-9342D20F281A}"/>
    <dgm:cxn modelId="{A2276FE3-5F69-49B6-B5E9-6C0E7F02AAD8}" type="presOf" srcId="{6C10500E-761B-4D85-B217-AD45ECDE3F84}" destId="{20CD9CE4-C3E9-4A29-8154-4C23F9881081}" srcOrd="0" destOrd="0" presId="urn:microsoft.com/office/officeart/2005/8/layout/process1"/>
    <dgm:cxn modelId="{FBEF2D8A-9811-458D-9B44-1B62079DC67D}" srcId="{E87E136E-C96D-4A98-BEB4-288B95864347}" destId="{FB3B4F62-87E4-45D1-B86B-9919A3FEC651}" srcOrd="2" destOrd="0" parTransId="{51F88062-0B9E-4BD0-9BF2-408845EF31C4}" sibTransId="{13F162E2-0B63-490B-8571-84AD826AB36E}"/>
    <dgm:cxn modelId="{AF77F4C9-D801-43EF-B002-0D19F0C3284D}" type="presOf" srcId="{DB32CD1B-7956-4518-9DF5-0D57DAE88F72}" destId="{1D883BF9-DDAC-4CA3-A234-3CC7D84F4477}" srcOrd="0" destOrd="0" presId="urn:microsoft.com/office/officeart/2005/8/layout/process1"/>
    <dgm:cxn modelId="{299979A8-081A-499C-B963-B4B72E4FD12A}" type="presOf" srcId="{FB3B4F62-87E4-45D1-B86B-9919A3FEC651}" destId="{8AC5B51A-E789-4A00-B4C2-BC7B19EB6EF9}" srcOrd="0" destOrd="0" presId="urn:microsoft.com/office/officeart/2005/8/layout/process1"/>
    <dgm:cxn modelId="{36CF9000-D666-4BF1-A0DB-CFB4774A533F}" type="presParOf" srcId="{B3459DE9-AAC2-4073-9967-6B4B386F6364}" destId="{24D14C7E-98E1-4618-BF86-A8E58CE74196}" srcOrd="0" destOrd="0" presId="urn:microsoft.com/office/officeart/2005/8/layout/process1"/>
    <dgm:cxn modelId="{6748B9A7-A045-4D8F-BC25-3A2C1A0FF022}" type="presParOf" srcId="{B3459DE9-AAC2-4073-9967-6B4B386F6364}" destId="{6E87EE69-22C5-4A09-8AC3-E1EE8CF981EB}" srcOrd="1" destOrd="0" presId="urn:microsoft.com/office/officeart/2005/8/layout/process1"/>
    <dgm:cxn modelId="{08E42863-44BF-4E4B-91C2-FFB267527A67}" type="presParOf" srcId="{6E87EE69-22C5-4A09-8AC3-E1EE8CF981EB}" destId="{CD801AC9-6A3E-43B4-8ED0-935A5204AE64}" srcOrd="0" destOrd="0" presId="urn:microsoft.com/office/officeart/2005/8/layout/process1"/>
    <dgm:cxn modelId="{827FDFA0-52B0-41DE-A48F-04F6E80309C5}" type="presParOf" srcId="{B3459DE9-AAC2-4073-9967-6B4B386F6364}" destId="{235C69EF-9397-44BF-A60B-81356CE0A30B}" srcOrd="2" destOrd="0" presId="urn:microsoft.com/office/officeart/2005/8/layout/process1"/>
    <dgm:cxn modelId="{38468262-ED94-4486-AA13-98E70A2EF7A4}" type="presParOf" srcId="{B3459DE9-AAC2-4073-9967-6B4B386F6364}" destId="{1D883BF9-DDAC-4CA3-A234-3CC7D84F4477}" srcOrd="3" destOrd="0" presId="urn:microsoft.com/office/officeart/2005/8/layout/process1"/>
    <dgm:cxn modelId="{4306B624-6B1D-4A93-8957-8904FA563FEA}" type="presParOf" srcId="{1D883BF9-DDAC-4CA3-A234-3CC7D84F4477}" destId="{AF191D66-F6FB-4A33-B180-4583074F161E}" srcOrd="0" destOrd="0" presId="urn:microsoft.com/office/officeart/2005/8/layout/process1"/>
    <dgm:cxn modelId="{E1B1CDC9-42A2-4B45-B14A-1C12D1A07019}" type="presParOf" srcId="{B3459DE9-AAC2-4073-9967-6B4B386F6364}" destId="{8AC5B51A-E789-4A00-B4C2-BC7B19EB6EF9}" srcOrd="4" destOrd="0" presId="urn:microsoft.com/office/officeart/2005/8/layout/process1"/>
    <dgm:cxn modelId="{0D4A00F1-0161-48C7-9C5C-BAB6456568D9}" type="presParOf" srcId="{B3459DE9-AAC2-4073-9967-6B4B386F6364}" destId="{55DFFAB5-1762-443B-B777-2E9A79EF491A}" srcOrd="5" destOrd="0" presId="urn:microsoft.com/office/officeart/2005/8/layout/process1"/>
    <dgm:cxn modelId="{0E5CF6DE-72B8-4EE0-A20E-EF75021DDB41}" type="presParOf" srcId="{55DFFAB5-1762-443B-B777-2E9A79EF491A}" destId="{85C35208-21CB-4170-A06A-7F7C7D18A8C7}" srcOrd="0" destOrd="0" presId="urn:microsoft.com/office/officeart/2005/8/layout/process1"/>
    <dgm:cxn modelId="{716283FC-7534-4410-B5AD-20995A4B43B0}" type="presParOf" srcId="{B3459DE9-AAC2-4073-9967-6B4B386F6364}" destId="{20CD9CE4-C3E9-4A29-8154-4C23F9881081}"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CA1058-0746-47F6-A04E-384F621E40F8}"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tr-TR"/>
        </a:p>
      </dgm:t>
    </dgm:pt>
    <dgm:pt modelId="{07404776-7F39-4A39-861E-CF5FF639B0EB}">
      <dgm:prSet phldrT="[Metin]"/>
      <dgm:spPr/>
      <dgm:t>
        <a:bodyPr/>
        <a:lstStyle/>
        <a:p>
          <a:r>
            <a:rPr lang="tr-TR" dirty="0" smtClean="0"/>
            <a:t>Eğitim Hakkı</a:t>
          </a:r>
          <a:r>
            <a:rPr lang="tr-TR" smtClean="0"/>
            <a:t>, </a:t>
          </a:r>
          <a:endParaRPr lang="tr-TR" dirty="0" smtClean="0"/>
        </a:p>
      </dgm:t>
    </dgm:pt>
    <dgm:pt modelId="{9E7A011B-6F02-4741-B401-EAF9F0F714C0}" type="parTrans" cxnId="{B35FB2AB-ACA5-49A5-B51C-1ECAD4065F59}">
      <dgm:prSet/>
      <dgm:spPr/>
      <dgm:t>
        <a:bodyPr/>
        <a:lstStyle/>
        <a:p>
          <a:endParaRPr lang="tr-TR"/>
        </a:p>
      </dgm:t>
    </dgm:pt>
    <dgm:pt modelId="{CB7F25DD-4C6F-4841-A79F-6A8344FDE29A}" type="sibTrans" cxnId="{B35FB2AB-ACA5-49A5-B51C-1ECAD4065F59}">
      <dgm:prSet/>
      <dgm:spPr/>
      <dgm:t>
        <a:bodyPr/>
        <a:lstStyle/>
        <a:p>
          <a:endParaRPr lang="tr-TR"/>
        </a:p>
      </dgm:t>
    </dgm:pt>
    <dgm:pt modelId="{A21C6B22-C16D-4071-854F-8AE6CC978D93}">
      <dgm:prSet phldrT="[Metin]"/>
      <dgm:spPr/>
      <dgm:t>
        <a:bodyPr/>
        <a:lstStyle/>
        <a:p>
          <a:r>
            <a:rPr lang="tr-TR" dirty="0" smtClean="0"/>
            <a:t>Oyun Hakkı, </a:t>
          </a:r>
          <a:endParaRPr lang="tr-TR" dirty="0"/>
        </a:p>
      </dgm:t>
    </dgm:pt>
    <dgm:pt modelId="{1B07167E-FD77-4C72-94D3-0F32BC0DC724}" type="parTrans" cxnId="{0AB590E5-DB56-46AA-9E5D-B8C55B023081}">
      <dgm:prSet/>
      <dgm:spPr/>
      <dgm:t>
        <a:bodyPr/>
        <a:lstStyle/>
        <a:p>
          <a:endParaRPr lang="tr-TR"/>
        </a:p>
      </dgm:t>
    </dgm:pt>
    <dgm:pt modelId="{3D7F744F-3338-42DD-AF4A-D7ECBD779AA8}" type="sibTrans" cxnId="{0AB590E5-DB56-46AA-9E5D-B8C55B023081}">
      <dgm:prSet/>
      <dgm:spPr/>
      <dgm:t>
        <a:bodyPr/>
        <a:lstStyle/>
        <a:p>
          <a:endParaRPr lang="tr-TR"/>
        </a:p>
      </dgm:t>
    </dgm:pt>
    <dgm:pt modelId="{CE2E08A8-479F-4568-9AA1-DEC950642DA7}">
      <dgm:prSet/>
      <dgm:spPr/>
      <dgm:t>
        <a:bodyPr/>
        <a:lstStyle/>
        <a:p>
          <a:r>
            <a:rPr lang="tr-TR" dirty="0" smtClean="0"/>
            <a:t>Dinlenme Hakkı, </a:t>
          </a:r>
          <a:endParaRPr lang="tr-TR" dirty="0"/>
        </a:p>
      </dgm:t>
    </dgm:pt>
    <dgm:pt modelId="{6EA6F016-1032-4245-A8E6-5B453BC89BEB}" type="parTrans" cxnId="{44DCA4D5-7A7A-465D-8E60-91D4A2A2E4CC}">
      <dgm:prSet/>
      <dgm:spPr/>
      <dgm:t>
        <a:bodyPr/>
        <a:lstStyle/>
        <a:p>
          <a:endParaRPr lang="tr-TR"/>
        </a:p>
      </dgm:t>
    </dgm:pt>
    <dgm:pt modelId="{368D8ACF-118C-4AE3-8919-5AA0FC3929CE}" type="sibTrans" cxnId="{44DCA4D5-7A7A-465D-8E60-91D4A2A2E4CC}">
      <dgm:prSet/>
      <dgm:spPr/>
      <dgm:t>
        <a:bodyPr/>
        <a:lstStyle/>
        <a:p>
          <a:endParaRPr lang="tr-TR"/>
        </a:p>
      </dgm:t>
    </dgm:pt>
    <dgm:pt modelId="{1631BF18-F53E-448B-A981-F54230B4301D}">
      <dgm:prSet/>
      <dgm:spPr/>
      <dgm:t>
        <a:bodyPr/>
        <a:lstStyle/>
        <a:p>
          <a:r>
            <a:rPr lang="tr-TR" dirty="0" smtClean="0"/>
            <a:t>Bilgi Edinme Hakkı, </a:t>
          </a:r>
        </a:p>
      </dgm:t>
    </dgm:pt>
    <dgm:pt modelId="{8DF8856F-995B-4F08-899C-E6F6016EB667}" type="parTrans" cxnId="{CA20E59E-C838-466B-A031-1D52BDE9C111}">
      <dgm:prSet/>
      <dgm:spPr/>
      <dgm:t>
        <a:bodyPr/>
        <a:lstStyle/>
        <a:p>
          <a:endParaRPr lang="tr-TR"/>
        </a:p>
      </dgm:t>
    </dgm:pt>
    <dgm:pt modelId="{03B4A8EC-FCA4-4D66-98ED-006A3F781492}" type="sibTrans" cxnId="{CA20E59E-C838-466B-A031-1D52BDE9C111}">
      <dgm:prSet/>
      <dgm:spPr/>
      <dgm:t>
        <a:bodyPr/>
        <a:lstStyle/>
        <a:p>
          <a:endParaRPr lang="tr-TR"/>
        </a:p>
      </dgm:t>
    </dgm:pt>
    <dgm:pt modelId="{571BB365-7E87-4AC2-A1D7-16B685EB520D}">
      <dgm:prSet/>
      <dgm:spPr/>
      <dgm:t>
        <a:bodyPr/>
        <a:lstStyle/>
        <a:p>
          <a:r>
            <a:rPr lang="tr-TR" dirty="0" smtClean="0"/>
            <a:t>Bilgi Alma Hakkı, </a:t>
          </a:r>
        </a:p>
      </dgm:t>
    </dgm:pt>
    <dgm:pt modelId="{2AC29295-E890-436F-AE88-A360BD415C4F}" type="parTrans" cxnId="{D343ACBF-7BD2-4D52-8A97-88314723E496}">
      <dgm:prSet/>
      <dgm:spPr/>
      <dgm:t>
        <a:bodyPr/>
        <a:lstStyle/>
        <a:p>
          <a:endParaRPr lang="tr-TR"/>
        </a:p>
      </dgm:t>
    </dgm:pt>
    <dgm:pt modelId="{D191C833-4462-4515-878B-AE4B4EC8F32A}" type="sibTrans" cxnId="{D343ACBF-7BD2-4D52-8A97-88314723E496}">
      <dgm:prSet/>
      <dgm:spPr/>
      <dgm:t>
        <a:bodyPr/>
        <a:lstStyle/>
        <a:p>
          <a:endParaRPr lang="tr-TR"/>
        </a:p>
      </dgm:t>
    </dgm:pt>
    <dgm:pt modelId="{4307375A-8416-4BD0-9817-F5E6C73729D2}">
      <dgm:prSet/>
      <dgm:spPr/>
      <dgm:t>
        <a:bodyPr/>
        <a:lstStyle/>
        <a:p>
          <a:r>
            <a:rPr lang="tr-TR" dirty="0" smtClean="0"/>
            <a:t>Din, vicdan ve düşünce özgürlüğü şeklinde sıralanır</a:t>
          </a:r>
          <a:endParaRPr lang="tr-TR" dirty="0"/>
        </a:p>
      </dgm:t>
    </dgm:pt>
    <dgm:pt modelId="{CA729606-A62C-41D9-B108-BAD22F901FB7}" type="parTrans" cxnId="{B8387D61-C4B6-408C-8CB5-2B3A7720D1F3}">
      <dgm:prSet/>
      <dgm:spPr/>
      <dgm:t>
        <a:bodyPr/>
        <a:lstStyle/>
        <a:p>
          <a:endParaRPr lang="tr-TR"/>
        </a:p>
      </dgm:t>
    </dgm:pt>
    <dgm:pt modelId="{0652B09A-F280-4556-BF7C-920E0DFC26C8}" type="sibTrans" cxnId="{B8387D61-C4B6-408C-8CB5-2B3A7720D1F3}">
      <dgm:prSet/>
      <dgm:spPr/>
      <dgm:t>
        <a:bodyPr/>
        <a:lstStyle/>
        <a:p>
          <a:endParaRPr lang="tr-TR"/>
        </a:p>
      </dgm:t>
    </dgm:pt>
    <dgm:pt modelId="{21259B25-E674-4967-8E04-FB7BCC5F1A48}" type="pres">
      <dgm:prSet presAssocID="{4ACA1058-0746-47F6-A04E-384F621E40F8}" presName="linear" presStyleCnt="0">
        <dgm:presLayoutVars>
          <dgm:animLvl val="lvl"/>
          <dgm:resizeHandles val="exact"/>
        </dgm:presLayoutVars>
      </dgm:prSet>
      <dgm:spPr/>
      <dgm:t>
        <a:bodyPr/>
        <a:lstStyle/>
        <a:p>
          <a:endParaRPr lang="tr-TR"/>
        </a:p>
      </dgm:t>
    </dgm:pt>
    <dgm:pt modelId="{7E59C7D0-E683-4B82-BF70-58CBA5609288}" type="pres">
      <dgm:prSet presAssocID="{07404776-7F39-4A39-861E-CF5FF639B0EB}" presName="parentText" presStyleLbl="node1" presStyleIdx="0" presStyleCnt="6" custLinFactNeighborY="20863">
        <dgm:presLayoutVars>
          <dgm:chMax val="0"/>
          <dgm:bulletEnabled val="1"/>
        </dgm:presLayoutVars>
      </dgm:prSet>
      <dgm:spPr/>
      <dgm:t>
        <a:bodyPr/>
        <a:lstStyle/>
        <a:p>
          <a:endParaRPr lang="tr-TR"/>
        </a:p>
      </dgm:t>
    </dgm:pt>
    <dgm:pt modelId="{B12275C3-E63C-4DD9-9520-CB3FBE258A19}" type="pres">
      <dgm:prSet presAssocID="{CB7F25DD-4C6F-4841-A79F-6A8344FDE29A}" presName="spacer" presStyleCnt="0"/>
      <dgm:spPr/>
    </dgm:pt>
    <dgm:pt modelId="{54C3C9A9-2FD0-4CFB-980D-AD746092FAFE}" type="pres">
      <dgm:prSet presAssocID="{A21C6B22-C16D-4071-854F-8AE6CC978D93}" presName="parentText" presStyleLbl="node1" presStyleIdx="1" presStyleCnt="6">
        <dgm:presLayoutVars>
          <dgm:chMax val="0"/>
          <dgm:bulletEnabled val="1"/>
        </dgm:presLayoutVars>
      </dgm:prSet>
      <dgm:spPr/>
      <dgm:t>
        <a:bodyPr/>
        <a:lstStyle/>
        <a:p>
          <a:endParaRPr lang="tr-TR"/>
        </a:p>
      </dgm:t>
    </dgm:pt>
    <dgm:pt modelId="{5F0C9814-18C9-436F-BCD5-34A85D70540F}" type="pres">
      <dgm:prSet presAssocID="{3D7F744F-3338-42DD-AF4A-D7ECBD779AA8}" presName="spacer" presStyleCnt="0"/>
      <dgm:spPr/>
    </dgm:pt>
    <dgm:pt modelId="{38EF8088-7851-4A21-A56E-1E2DD16FC334}" type="pres">
      <dgm:prSet presAssocID="{CE2E08A8-479F-4568-9AA1-DEC950642DA7}" presName="parentText" presStyleLbl="node1" presStyleIdx="2" presStyleCnt="6">
        <dgm:presLayoutVars>
          <dgm:chMax val="0"/>
          <dgm:bulletEnabled val="1"/>
        </dgm:presLayoutVars>
      </dgm:prSet>
      <dgm:spPr/>
      <dgm:t>
        <a:bodyPr/>
        <a:lstStyle/>
        <a:p>
          <a:endParaRPr lang="tr-TR"/>
        </a:p>
      </dgm:t>
    </dgm:pt>
    <dgm:pt modelId="{8DC0EBEB-107D-4F65-8E5E-CB3B14236724}" type="pres">
      <dgm:prSet presAssocID="{368D8ACF-118C-4AE3-8919-5AA0FC3929CE}" presName="spacer" presStyleCnt="0"/>
      <dgm:spPr/>
    </dgm:pt>
    <dgm:pt modelId="{78404FF9-4157-4B12-AC4B-E749020903A7}" type="pres">
      <dgm:prSet presAssocID="{1631BF18-F53E-448B-A981-F54230B4301D}" presName="parentText" presStyleLbl="node1" presStyleIdx="3" presStyleCnt="6">
        <dgm:presLayoutVars>
          <dgm:chMax val="0"/>
          <dgm:bulletEnabled val="1"/>
        </dgm:presLayoutVars>
      </dgm:prSet>
      <dgm:spPr/>
      <dgm:t>
        <a:bodyPr/>
        <a:lstStyle/>
        <a:p>
          <a:endParaRPr lang="tr-TR"/>
        </a:p>
      </dgm:t>
    </dgm:pt>
    <dgm:pt modelId="{1080BC3E-9558-4BD2-B7AF-43B7DD30ABAB}" type="pres">
      <dgm:prSet presAssocID="{03B4A8EC-FCA4-4D66-98ED-006A3F781492}" presName="spacer" presStyleCnt="0"/>
      <dgm:spPr/>
    </dgm:pt>
    <dgm:pt modelId="{93FF5787-E5C1-4CF3-9BE7-A9EA67DB51E0}" type="pres">
      <dgm:prSet presAssocID="{571BB365-7E87-4AC2-A1D7-16B685EB520D}" presName="parentText" presStyleLbl="node1" presStyleIdx="4" presStyleCnt="6">
        <dgm:presLayoutVars>
          <dgm:chMax val="0"/>
          <dgm:bulletEnabled val="1"/>
        </dgm:presLayoutVars>
      </dgm:prSet>
      <dgm:spPr/>
      <dgm:t>
        <a:bodyPr/>
        <a:lstStyle/>
        <a:p>
          <a:endParaRPr lang="tr-TR"/>
        </a:p>
      </dgm:t>
    </dgm:pt>
    <dgm:pt modelId="{A5220AEB-47CB-4583-AAA8-6D4400141721}" type="pres">
      <dgm:prSet presAssocID="{D191C833-4462-4515-878B-AE4B4EC8F32A}" presName="spacer" presStyleCnt="0"/>
      <dgm:spPr/>
    </dgm:pt>
    <dgm:pt modelId="{66E58A2E-59CC-4F49-8994-0FE431BA4415}" type="pres">
      <dgm:prSet presAssocID="{4307375A-8416-4BD0-9817-F5E6C73729D2}" presName="parentText" presStyleLbl="node1" presStyleIdx="5" presStyleCnt="6">
        <dgm:presLayoutVars>
          <dgm:chMax val="0"/>
          <dgm:bulletEnabled val="1"/>
        </dgm:presLayoutVars>
      </dgm:prSet>
      <dgm:spPr/>
      <dgm:t>
        <a:bodyPr/>
        <a:lstStyle/>
        <a:p>
          <a:endParaRPr lang="tr-TR"/>
        </a:p>
      </dgm:t>
    </dgm:pt>
  </dgm:ptLst>
  <dgm:cxnLst>
    <dgm:cxn modelId="{FCAF082B-8611-400B-949D-5E4B3CD6BB4E}" type="presOf" srcId="{4307375A-8416-4BD0-9817-F5E6C73729D2}" destId="{66E58A2E-59CC-4F49-8994-0FE431BA4415}" srcOrd="0" destOrd="0" presId="urn:microsoft.com/office/officeart/2005/8/layout/vList2"/>
    <dgm:cxn modelId="{AAE3A35E-CFB4-49AB-94BA-1B88E3A08EBC}" type="presOf" srcId="{4ACA1058-0746-47F6-A04E-384F621E40F8}" destId="{21259B25-E674-4967-8E04-FB7BCC5F1A48}" srcOrd="0" destOrd="0" presId="urn:microsoft.com/office/officeart/2005/8/layout/vList2"/>
    <dgm:cxn modelId="{44DCA4D5-7A7A-465D-8E60-91D4A2A2E4CC}" srcId="{4ACA1058-0746-47F6-A04E-384F621E40F8}" destId="{CE2E08A8-479F-4568-9AA1-DEC950642DA7}" srcOrd="2" destOrd="0" parTransId="{6EA6F016-1032-4245-A8E6-5B453BC89BEB}" sibTransId="{368D8ACF-118C-4AE3-8919-5AA0FC3929CE}"/>
    <dgm:cxn modelId="{B35FB2AB-ACA5-49A5-B51C-1ECAD4065F59}" srcId="{4ACA1058-0746-47F6-A04E-384F621E40F8}" destId="{07404776-7F39-4A39-861E-CF5FF639B0EB}" srcOrd="0" destOrd="0" parTransId="{9E7A011B-6F02-4741-B401-EAF9F0F714C0}" sibTransId="{CB7F25DD-4C6F-4841-A79F-6A8344FDE29A}"/>
    <dgm:cxn modelId="{D343ACBF-7BD2-4D52-8A97-88314723E496}" srcId="{4ACA1058-0746-47F6-A04E-384F621E40F8}" destId="{571BB365-7E87-4AC2-A1D7-16B685EB520D}" srcOrd="4" destOrd="0" parTransId="{2AC29295-E890-436F-AE88-A360BD415C4F}" sibTransId="{D191C833-4462-4515-878B-AE4B4EC8F32A}"/>
    <dgm:cxn modelId="{B8387D61-C4B6-408C-8CB5-2B3A7720D1F3}" srcId="{4ACA1058-0746-47F6-A04E-384F621E40F8}" destId="{4307375A-8416-4BD0-9817-F5E6C73729D2}" srcOrd="5" destOrd="0" parTransId="{CA729606-A62C-41D9-B108-BAD22F901FB7}" sibTransId="{0652B09A-F280-4556-BF7C-920E0DFC26C8}"/>
    <dgm:cxn modelId="{CA20E59E-C838-466B-A031-1D52BDE9C111}" srcId="{4ACA1058-0746-47F6-A04E-384F621E40F8}" destId="{1631BF18-F53E-448B-A981-F54230B4301D}" srcOrd="3" destOrd="0" parTransId="{8DF8856F-995B-4F08-899C-E6F6016EB667}" sibTransId="{03B4A8EC-FCA4-4D66-98ED-006A3F781492}"/>
    <dgm:cxn modelId="{9E2A9A86-30D5-40BF-AAF1-B86D3C0401AA}" type="presOf" srcId="{07404776-7F39-4A39-861E-CF5FF639B0EB}" destId="{7E59C7D0-E683-4B82-BF70-58CBA5609288}" srcOrd="0" destOrd="0" presId="urn:microsoft.com/office/officeart/2005/8/layout/vList2"/>
    <dgm:cxn modelId="{FF998A5D-2211-4E85-8E81-DB954E26E8AD}" type="presOf" srcId="{A21C6B22-C16D-4071-854F-8AE6CC978D93}" destId="{54C3C9A9-2FD0-4CFB-980D-AD746092FAFE}" srcOrd="0" destOrd="0" presId="urn:microsoft.com/office/officeart/2005/8/layout/vList2"/>
    <dgm:cxn modelId="{81D30383-7494-4875-BFD1-31027337F11C}" type="presOf" srcId="{1631BF18-F53E-448B-A981-F54230B4301D}" destId="{78404FF9-4157-4B12-AC4B-E749020903A7}" srcOrd="0" destOrd="0" presId="urn:microsoft.com/office/officeart/2005/8/layout/vList2"/>
    <dgm:cxn modelId="{0AB590E5-DB56-46AA-9E5D-B8C55B023081}" srcId="{4ACA1058-0746-47F6-A04E-384F621E40F8}" destId="{A21C6B22-C16D-4071-854F-8AE6CC978D93}" srcOrd="1" destOrd="0" parTransId="{1B07167E-FD77-4C72-94D3-0F32BC0DC724}" sibTransId="{3D7F744F-3338-42DD-AF4A-D7ECBD779AA8}"/>
    <dgm:cxn modelId="{FAC40386-69A8-496A-89DD-AD3D10C53DC6}" type="presOf" srcId="{CE2E08A8-479F-4568-9AA1-DEC950642DA7}" destId="{38EF8088-7851-4A21-A56E-1E2DD16FC334}" srcOrd="0" destOrd="0" presId="urn:microsoft.com/office/officeart/2005/8/layout/vList2"/>
    <dgm:cxn modelId="{4E49296F-2DC6-4237-8BD2-3105E0D11EA8}" type="presOf" srcId="{571BB365-7E87-4AC2-A1D7-16B685EB520D}" destId="{93FF5787-E5C1-4CF3-9BE7-A9EA67DB51E0}" srcOrd="0" destOrd="0" presId="urn:microsoft.com/office/officeart/2005/8/layout/vList2"/>
    <dgm:cxn modelId="{E17BDC11-F887-4AB7-BB9B-B7BBDB7E79EA}" type="presParOf" srcId="{21259B25-E674-4967-8E04-FB7BCC5F1A48}" destId="{7E59C7D0-E683-4B82-BF70-58CBA5609288}" srcOrd="0" destOrd="0" presId="urn:microsoft.com/office/officeart/2005/8/layout/vList2"/>
    <dgm:cxn modelId="{92A51108-F6FC-4772-BB92-BFA3D53AF8E6}" type="presParOf" srcId="{21259B25-E674-4967-8E04-FB7BCC5F1A48}" destId="{B12275C3-E63C-4DD9-9520-CB3FBE258A19}" srcOrd="1" destOrd="0" presId="urn:microsoft.com/office/officeart/2005/8/layout/vList2"/>
    <dgm:cxn modelId="{B79460A4-4619-49A8-B9D4-8BCFED92EC17}" type="presParOf" srcId="{21259B25-E674-4967-8E04-FB7BCC5F1A48}" destId="{54C3C9A9-2FD0-4CFB-980D-AD746092FAFE}" srcOrd="2" destOrd="0" presId="urn:microsoft.com/office/officeart/2005/8/layout/vList2"/>
    <dgm:cxn modelId="{2EBE0CFD-1668-4698-B4D7-A8F731A09736}" type="presParOf" srcId="{21259B25-E674-4967-8E04-FB7BCC5F1A48}" destId="{5F0C9814-18C9-436F-BCD5-34A85D70540F}" srcOrd="3" destOrd="0" presId="urn:microsoft.com/office/officeart/2005/8/layout/vList2"/>
    <dgm:cxn modelId="{4BCBAEFD-DC1B-4B33-9748-DD96254E75CC}" type="presParOf" srcId="{21259B25-E674-4967-8E04-FB7BCC5F1A48}" destId="{38EF8088-7851-4A21-A56E-1E2DD16FC334}" srcOrd="4" destOrd="0" presId="urn:microsoft.com/office/officeart/2005/8/layout/vList2"/>
    <dgm:cxn modelId="{9BF3E4D8-8FC7-430C-B696-4092B93B7035}" type="presParOf" srcId="{21259B25-E674-4967-8E04-FB7BCC5F1A48}" destId="{8DC0EBEB-107D-4F65-8E5E-CB3B14236724}" srcOrd="5" destOrd="0" presId="urn:microsoft.com/office/officeart/2005/8/layout/vList2"/>
    <dgm:cxn modelId="{4D9FB1D4-39AA-4E17-ACFE-EBE4045FC423}" type="presParOf" srcId="{21259B25-E674-4967-8E04-FB7BCC5F1A48}" destId="{78404FF9-4157-4B12-AC4B-E749020903A7}" srcOrd="6" destOrd="0" presId="urn:microsoft.com/office/officeart/2005/8/layout/vList2"/>
    <dgm:cxn modelId="{D92CBD37-2054-409D-99BC-D3CA6E4EA984}" type="presParOf" srcId="{21259B25-E674-4967-8E04-FB7BCC5F1A48}" destId="{1080BC3E-9558-4BD2-B7AF-43B7DD30ABAB}" srcOrd="7" destOrd="0" presId="urn:microsoft.com/office/officeart/2005/8/layout/vList2"/>
    <dgm:cxn modelId="{4940A0BF-5D9B-4E97-A4EA-21E7BAAED010}" type="presParOf" srcId="{21259B25-E674-4967-8E04-FB7BCC5F1A48}" destId="{93FF5787-E5C1-4CF3-9BE7-A9EA67DB51E0}" srcOrd="8" destOrd="0" presId="urn:microsoft.com/office/officeart/2005/8/layout/vList2"/>
    <dgm:cxn modelId="{BFD5D369-8672-4B70-B8DF-09582858CEDB}" type="presParOf" srcId="{21259B25-E674-4967-8E04-FB7BCC5F1A48}" destId="{A5220AEB-47CB-4583-AAA8-6D4400141721}" srcOrd="9" destOrd="0" presId="urn:microsoft.com/office/officeart/2005/8/layout/vList2"/>
    <dgm:cxn modelId="{94D91D43-F59D-4C97-ABA1-9E79D3F71884}" type="presParOf" srcId="{21259B25-E674-4967-8E04-FB7BCC5F1A48}" destId="{66E58A2E-59CC-4F49-8994-0FE431BA441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2427CB-3A15-4EB0-AC49-B16130099E86}">
      <dsp:nvSpPr>
        <dsp:cNvPr id="0" name=""/>
        <dsp:cNvSpPr/>
      </dsp:nvSpPr>
      <dsp:spPr>
        <a:xfrm rot="5400000">
          <a:off x="-149687" y="154094"/>
          <a:ext cx="997918" cy="69854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tr-TR" sz="1800" b="1" kern="1200" dirty="0">
            <a:latin typeface="Arial Black" panose="020B0A04020102020204" pitchFamily="34" charset="0"/>
          </a:endParaRPr>
        </a:p>
      </dsp:txBody>
      <dsp:txXfrm rot="-5400000">
        <a:off x="1" y="353679"/>
        <a:ext cx="698543" cy="299375"/>
      </dsp:txXfrm>
    </dsp:sp>
    <dsp:sp modelId="{E10037EE-6121-48CD-98C7-CF1501F93F68}">
      <dsp:nvSpPr>
        <dsp:cNvPr id="0" name=""/>
        <dsp:cNvSpPr/>
      </dsp:nvSpPr>
      <dsp:spPr>
        <a:xfrm rot="5400000">
          <a:off x="4139747" y="-3436798"/>
          <a:ext cx="648647" cy="753105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tr-TR" sz="1800" b="1" kern="1200" dirty="0" smtClean="0">
              <a:latin typeface="Arial Black" panose="020B0A04020102020204" pitchFamily="34" charset="0"/>
            </a:rPr>
            <a:t>Çocuk Kavramı</a:t>
          </a:r>
          <a:endParaRPr lang="tr-TR" sz="1800" b="1" kern="1200" dirty="0">
            <a:latin typeface="Arial Black" panose="020B0A04020102020204" pitchFamily="34" charset="0"/>
          </a:endParaRPr>
        </a:p>
      </dsp:txBody>
      <dsp:txXfrm rot="-5400000">
        <a:off x="698543" y="36070"/>
        <a:ext cx="7499392" cy="585319"/>
      </dsp:txXfrm>
    </dsp:sp>
    <dsp:sp modelId="{9AA7DF85-A2D6-4032-AB48-570AC9F050EC}">
      <dsp:nvSpPr>
        <dsp:cNvPr id="0" name=""/>
        <dsp:cNvSpPr/>
      </dsp:nvSpPr>
      <dsp:spPr>
        <a:xfrm rot="5400000">
          <a:off x="-149687" y="1033902"/>
          <a:ext cx="997918" cy="69854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tr-TR" sz="1800" b="1" kern="1200" dirty="0">
            <a:latin typeface="Arial Black" panose="020B0A04020102020204" pitchFamily="34" charset="0"/>
          </a:endParaRPr>
        </a:p>
      </dsp:txBody>
      <dsp:txXfrm rot="-5400000">
        <a:off x="1" y="1233487"/>
        <a:ext cx="698543" cy="299375"/>
      </dsp:txXfrm>
    </dsp:sp>
    <dsp:sp modelId="{F8768DF1-5087-44A1-8E29-2BFAA2228807}">
      <dsp:nvSpPr>
        <dsp:cNvPr id="0" name=""/>
        <dsp:cNvSpPr/>
      </dsp:nvSpPr>
      <dsp:spPr>
        <a:xfrm rot="5400000">
          <a:off x="4139747" y="-2556990"/>
          <a:ext cx="648647" cy="753105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tr-TR" sz="1800" b="1" kern="1200" dirty="0" smtClean="0">
              <a:latin typeface="Arial Black" panose="020B0A04020102020204" pitchFamily="34" charset="0"/>
            </a:rPr>
            <a:t>Çocuk Hakları Kavramı</a:t>
          </a:r>
          <a:endParaRPr lang="tr-TR" sz="1800" b="1" kern="1200" dirty="0">
            <a:latin typeface="Arial Black" panose="020B0A04020102020204" pitchFamily="34" charset="0"/>
          </a:endParaRPr>
        </a:p>
      </dsp:txBody>
      <dsp:txXfrm rot="-5400000">
        <a:off x="698543" y="915878"/>
        <a:ext cx="7499392" cy="585319"/>
      </dsp:txXfrm>
    </dsp:sp>
    <dsp:sp modelId="{1144C7DD-70DB-4D97-A98C-9C28BD7DD275}">
      <dsp:nvSpPr>
        <dsp:cNvPr id="0" name=""/>
        <dsp:cNvSpPr/>
      </dsp:nvSpPr>
      <dsp:spPr>
        <a:xfrm rot="5400000">
          <a:off x="-149687" y="1913709"/>
          <a:ext cx="997918" cy="69854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tr-TR" sz="1800" b="1" kern="1200" dirty="0">
            <a:latin typeface="Arial Black" panose="020B0A04020102020204" pitchFamily="34" charset="0"/>
          </a:endParaRPr>
        </a:p>
      </dsp:txBody>
      <dsp:txXfrm rot="-5400000">
        <a:off x="1" y="2113294"/>
        <a:ext cx="698543" cy="299375"/>
      </dsp:txXfrm>
    </dsp:sp>
    <dsp:sp modelId="{A49AB06C-5588-4FC5-8686-1C82A4707A69}">
      <dsp:nvSpPr>
        <dsp:cNvPr id="0" name=""/>
        <dsp:cNvSpPr/>
      </dsp:nvSpPr>
      <dsp:spPr>
        <a:xfrm rot="5400000">
          <a:off x="4139597" y="-1677182"/>
          <a:ext cx="648647" cy="753105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tr-TR" sz="1800" b="1" kern="1200" dirty="0" smtClean="0">
              <a:latin typeface="Arial Black" panose="020B0A04020102020204" pitchFamily="34" charset="0"/>
            </a:rPr>
            <a:t>Çocuk Hakları Bildirgesindeki Genel Haklar</a:t>
          </a:r>
          <a:endParaRPr lang="tr-TR" sz="1800" b="1" kern="1200" dirty="0">
            <a:latin typeface="Arial Black" panose="020B0A04020102020204" pitchFamily="34" charset="0"/>
          </a:endParaRPr>
        </a:p>
      </dsp:txBody>
      <dsp:txXfrm rot="-5400000">
        <a:off x="698393" y="1795686"/>
        <a:ext cx="7499392" cy="585319"/>
      </dsp:txXfrm>
    </dsp:sp>
    <dsp:sp modelId="{D2ECD49D-253A-4ED2-817C-1DFF4C02597A}">
      <dsp:nvSpPr>
        <dsp:cNvPr id="0" name=""/>
        <dsp:cNvSpPr/>
      </dsp:nvSpPr>
      <dsp:spPr>
        <a:xfrm rot="5400000">
          <a:off x="-149687" y="2793517"/>
          <a:ext cx="997918" cy="69854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tr-TR" sz="1800" b="1" kern="1200" dirty="0">
            <a:latin typeface="Arial Black" panose="020B0A04020102020204" pitchFamily="34" charset="0"/>
          </a:endParaRPr>
        </a:p>
      </dsp:txBody>
      <dsp:txXfrm rot="-5400000">
        <a:off x="1" y="2993102"/>
        <a:ext cx="698543" cy="299375"/>
      </dsp:txXfrm>
    </dsp:sp>
    <dsp:sp modelId="{71C78C94-F7EF-4D47-9EDC-73D3D2EF7B1F}">
      <dsp:nvSpPr>
        <dsp:cNvPr id="0" name=""/>
        <dsp:cNvSpPr/>
      </dsp:nvSpPr>
      <dsp:spPr>
        <a:xfrm rot="5400000">
          <a:off x="4139747" y="-797374"/>
          <a:ext cx="648647" cy="753105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tr-TR" sz="1800" b="1" kern="1200" dirty="0" smtClean="0">
              <a:latin typeface="Arial Black" panose="020B0A04020102020204" pitchFamily="34" charset="0"/>
            </a:rPr>
            <a:t>Çocuğun Gelişim Hakkı</a:t>
          </a:r>
          <a:endParaRPr lang="tr-TR" sz="1800" kern="1200" dirty="0">
            <a:latin typeface="Arial Black" panose="020B0A04020102020204" pitchFamily="34" charset="0"/>
          </a:endParaRPr>
        </a:p>
        <a:p>
          <a:pPr marL="171450" lvl="1" indent="-171450" algn="l" defTabSz="800100">
            <a:lnSpc>
              <a:spcPct val="90000"/>
            </a:lnSpc>
            <a:spcBef>
              <a:spcPct val="0"/>
            </a:spcBef>
            <a:spcAft>
              <a:spcPct val="15000"/>
            </a:spcAft>
            <a:buChar char="••"/>
          </a:pPr>
          <a:endParaRPr lang="tr-TR" sz="1800" b="1" kern="1200" dirty="0">
            <a:latin typeface="Arial Black" panose="020B0A04020102020204" pitchFamily="34" charset="0"/>
          </a:endParaRPr>
        </a:p>
      </dsp:txBody>
      <dsp:txXfrm rot="-5400000">
        <a:off x="698543" y="2675494"/>
        <a:ext cx="7499392" cy="585319"/>
      </dsp:txXfrm>
    </dsp:sp>
    <dsp:sp modelId="{E261D0A2-A90F-4C61-9F90-F697FED8C94C}">
      <dsp:nvSpPr>
        <dsp:cNvPr id="0" name=""/>
        <dsp:cNvSpPr/>
      </dsp:nvSpPr>
      <dsp:spPr>
        <a:xfrm rot="5400000">
          <a:off x="-149687" y="3673325"/>
          <a:ext cx="997918" cy="698543"/>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tr-TR" sz="1800" b="1" kern="1200" dirty="0">
            <a:latin typeface="Arial Black" panose="020B0A04020102020204" pitchFamily="34" charset="0"/>
          </a:endParaRPr>
        </a:p>
      </dsp:txBody>
      <dsp:txXfrm rot="-5400000">
        <a:off x="1" y="3872910"/>
        <a:ext cx="698543" cy="299375"/>
      </dsp:txXfrm>
    </dsp:sp>
    <dsp:sp modelId="{71AD1E97-EC14-4AF4-A225-CCD525A9A8F1}">
      <dsp:nvSpPr>
        <dsp:cNvPr id="0" name=""/>
        <dsp:cNvSpPr/>
      </dsp:nvSpPr>
      <dsp:spPr>
        <a:xfrm rot="5400000">
          <a:off x="4139747" y="82433"/>
          <a:ext cx="648647" cy="7531056"/>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tr-TR" sz="1800" b="1" kern="1200" dirty="0" smtClean="0">
              <a:latin typeface="Arial Black" panose="020B0A04020102020204" pitchFamily="34" charset="0"/>
            </a:rPr>
            <a:t>Sonuç ve Öneriler</a:t>
          </a:r>
          <a:endParaRPr lang="tr-TR" sz="1800" b="1" kern="1200" dirty="0">
            <a:latin typeface="Arial Black" panose="020B0A04020102020204" pitchFamily="34" charset="0"/>
          </a:endParaRPr>
        </a:p>
      </dsp:txBody>
      <dsp:txXfrm rot="-5400000">
        <a:off x="698543" y="3555301"/>
        <a:ext cx="7499392" cy="585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06A9E-1D0E-482E-8463-84C925D4CD44}">
      <dsp:nvSpPr>
        <dsp:cNvPr id="0" name=""/>
        <dsp:cNvSpPr/>
      </dsp:nvSpPr>
      <dsp:spPr>
        <a:xfrm>
          <a:off x="792104" y="0"/>
          <a:ext cx="3224497" cy="193469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tr-TR" sz="5400" u="sng" kern="1200" dirty="0" smtClean="0">
              <a:solidFill>
                <a:schemeClr val="tx1"/>
              </a:solidFill>
            </a:rPr>
            <a:t>Yaşama hakkı </a:t>
          </a:r>
          <a:endParaRPr lang="tr-TR" sz="5400" kern="1200" dirty="0">
            <a:solidFill>
              <a:schemeClr val="tx1"/>
            </a:solidFill>
          </a:endParaRPr>
        </a:p>
      </dsp:txBody>
      <dsp:txXfrm>
        <a:off x="792104" y="0"/>
        <a:ext cx="3224497" cy="1934698"/>
      </dsp:txXfrm>
    </dsp:sp>
    <dsp:sp modelId="{0916D71C-D079-4D2D-B2A3-C82812219F18}">
      <dsp:nvSpPr>
        <dsp:cNvPr id="0" name=""/>
        <dsp:cNvSpPr/>
      </dsp:nvSpPr>
      <dsp:spPr>
        <a:xfrm>
          <a:off x="4283428" y="196"/>
          <a:ext cx="3224497" cy="193469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tr-TR" sz="5400" u="sng" kern="1200" dirty="0" smtClean="0">
              <a:solidFill>
                <a:schemeClr val="tx1"/>
              </a:solidFill>
            </a:rPr>
            <a:t>Gelişme hakkı </a:t>
          </a:r>
          <a:endParaRPr lang="tr-TR" sz="5400" kern="1200" dirty="0">
            <a:solidFill>
              <a:schemeClr val="tx1"/>
            </a:solidFill>
          </a:endParaRPr>
        </a:p>
      </dsp:txBody>
      <dsp:txXfrm>
        <a:off x="4283428" y="196"/>
        <a:ext cx="3224497" cy="1934698"/>
      </dsp:txXfrm>
    </dsp:sp>
    <dsp:sp modelId="{F00B8408-D49C-4C66-B249-CADE8455DCCD}">
      <dsp:nvSpPr>
        <dsp:cNvPr id="0" name=""/>
        <dsp:cNvSpPr/>
      </dsp:nvSpPr>
      <dsp:spPr>
        <a:xfrm>
          <a:off x="736481" y="2257344"/>
          <a:ext cx="3224497" cy="193469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tr-TR" sz="5400" u="sng" kern="1200" dirty="0" smtClean="0">
              <a:solidFill>
                <a:schemeClr val="tx1"/>
              </a:solidFill>
            </a:rPr>
            <a:t>Korunma hakkı </a:t>
          </a:r>
          <a:endParaRPr lang="tr-TR" sz="5400" kern="1200" dirty="0">
            <a:solidFill>
              <a:schemeClr val="tx1"/>
            </a:solidFill>
          </a:endParaRPr>
        </a:p>
      </dsp:txBody>
      <dsp:txXfrm>
        <a:off x="736481" y="2257344"/>
        <a:ext cx="3224497" cy="1934698"/>
      </dsp:txXfrm>
    </dsp:sp>
    <dsp:sp modelId="{18471609-B01E-4B64-ADCC-B5437ABBD51B}">
      <dsp:nvSpPr>
        <dsp:cNvPr id="0" name=""/>
        <dsp:cNvSpPr/>
      </dsp:nvSpPr>
      <dsp:spPr>
        <a:xfrm>
          <a:off x="4283428" y="2257344"/>
          <a:ext cx="3224497" cy="193469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tr-TR" sz="5400" u="sng" kern="1200" dirty="0" smtClean="0">
              <a:solidFill>
                <a:schemeClr val="tx1"/>
              </a:solidFill>
            </a:rPr>
            <a:t>Katılma hakkı </a:t>
          </a:r>
          <a:endParaRPr lang="tr-TR" sz="5400" kern="1200" dirty="0">
            <a:solidFill>
              <a:schemeClr val="tx1"/>
            </a:solidFill>
          </a:endParaRPr>
        </a:p>
      </dsp:txBody>
      <dsp:txXfrm>
        <a:off x="4283428" y="2257344"/>
        <a:ext cx="3224497" cy="19346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14C7E-98E1-4618-BF86-A8E58CE74196}">
      <dsp:nvSpPr>
        <dsp:cNvPr id="0" name=""/>
        <dsp:cNvSpPr/>
      </dsp:nvSpPr>
      <dsp:spPr>
        <a:xfrm>
          <a:off x="3675" y="1154216"/>
          <a:ext cx="1606907" cy="186803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tr-TR" sz="1800" b="1" kern="1200" smtClean="0"/>
            <a:t>“ ayrım gözetmeme ” (Madde 2), </a:t>
          </a:r>
          <a:endParaRPr lang="tr-TR" sz="1800" b="1" kern="1200" dirty="0" smtClean="0"/>
        </a:p>
      </dsp:txBody>
      <dsp:txXfrm>
        <a:off x="50740" y="1201281"/>
        <a:ext cx="1512777" cy="1773900"/>
      </dsp:txXfrm>
    </dsp:sp>
    <dsp:sp modelId="{6E87EE69-22C5-4A09-8AC3-E1EE8CF981EB}">
      <dsp:nvSpPr>
        <dsp:cNvPr id="0" name=""/>
        <dsp:cNvSpPr/>
      </dsp:nvSpPr>
      <dsp:spPr>
        <a:xfrm>
          <a:off x="1771274" y="1888975"/>
          <a:ext cx="340664" cy="398513"/>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tr-TR" sz="1400" kern="1200"/>
        </a:p>
      </dsp:txBody>
      <dsp:txXfrm>
        <a:off x="1771274" y="1968678"/>
        <a:ext cx="238465" cy="239107"/>
      </dsp:txXfrm>
    </dsp:sp>
    <dsp:sp modelId="{235C69EF-9397-44BF-A60B-81356CE0A30B}">
      <dsp:nvSpPr>
        <dsp:cNvPr id="0" name=""/>
        <dsp:cNvSpPr/>
      </dsp:nvSpPr>
      <dsp:spPr>
        <a:xfrm>
          <a:off x="2253346" y="1154216"/>
          <a:ext cx="1606907" cy="186803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800" b="1" kern="1200" smtClean="0"/>
            <a:t>“çocuğun yüksek yararı” (Madde 3), </a:t>
          </a:r>
        </a:p>
        <a:p>
          <a:pPr lvl="0" algn="ctr" defTabSz="577850">
            <a:lnSpc>
              <a:spcPct val="90000"/>
            </a:lnSpc>
            <a:spcBef>
              <a:spcPct val="0"/>
            </a:spcBef>
            <a:spcAft>
              <a:spcPct val="35000"/>
            </a:spcAft>
          </a:pPr>
          <a:endParaRPr lang="tr-TR" sz="1800" b="1" kern="1200" dirty="0"/>
        </a:p>
      </dsp:txBody>
      <dsp:txXfrm>
        <a:off x="2300411" y="1201281"/>
        <a:ext cx="1512777" cy="1773900"/>
      </dsp:txXfrm>
    </dsp:sp>
    <dsp:sp modelId="{1D883BF9-DDAC-4CA3-A234-3CC7D84F4477}">
      <dsp:nvSpPr>
        <dsp:cNvPr id="0" name=""/>
        <dsp:cNvSpPr/>
      </dsp:nvSpPr>
      <dsp:spPr>
        <a:xfrm>
          <a:off x="4020945" y="1888975"/>
          <a:ext cx="340664" cy="398513"/>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tr-TR" sz="1400" kern="1200"/>
        </a:p>
      </dsp:txBody>
      <dsp:txXfrm>
        <a:off x="4020945" y="1968678"/>
        <a:ext cx="238465" cy="239107"/>
      </dsp:txXfrm>
    </dsp:sp>
    <dsp:sp modelId="{8AC5B51A-E789-4A00-B4C2-BC7B19EB6EF9}">
      <dsp:nvSpPr>
        <dsp:cNvPr id="0" name=""/>
        <dsp:cNvSpPr/>
      </dsp:nvSpPr>
      <dsp:spPr>
        <a:xfrm>
          <a:off x="4503017" y="1154216"/>
          <a:ext cx="1606907" cy="186803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800" b="1" kern="1200" dirty="0" smtClean="0"/>
            <a:t>“yaşama ve gelişme hakkı” (Madde 6)</a:t>
          </a:r>
          <a:endParaRPr lang="tr-TR" sz="1800" b="1" kern="1200" dirty="0"/>
        </a:p>
      </dsp:txBody>
      <dsp:txXfrm>
        <a:off x="4550082" y="1201281"/>
        <a:ext cx="1512777" cy="1773900"/>
      </dsp:txXfrm>
    </dsp:sp>
    <dsp:sp modelId="{55DFFAB5-1762-443B-B777-2E9A79EF491A}">
      <dsp:nvSpPr>
        <dsp:cNvPr id="0" name=""/>
        <dsp:cNvSpPr/>
      </dsp:nvSpPr>
      <dsp:spPr>
        <a:xfrm>
          <a:off x="6270616" y="1888975"/>
          <a:ext cx="340664" cy="398513"/>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tr-TR" sz="1400" kern="1200"/>
        </a:p>
      </dsp:txBody>
      <dsp:txXfrm>
        <a:off x="6270616" y="1968678"/>
        <a:ext cx="238465" cy="239107"/>
      </dsp:txXfrm>
    </dsp:sp>
    <dsp:sp modelId="{20CD9CE4-C3E9-4A29-8154-4C23F9881081}">
      <dsp:nvSpPr>
        <dsp:cNvPr id="0" name=""/>
        <dsp:cNvSpPr/>
      </dsp:nvSpPr>
      <dsp:spPr>
        <a:xfrm>
          <a:off x="6752688" y="1154216"/>
          <a:ext cx="1606907" cy="186803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tr-TR" sz="1800" b="1" kern="1200" smtClean="0"/>
        </a:p>
        <a:p>
          <a:pPr marL="0" marR="0" lvl="0" indent="0" algn="ctr" defTabSz="666750" eaLnBrk="1" fontAlgn="auto" latinLnBrk="0" hangingPunct="1">
            <a:lnSpc>
              <a:spcPct val="90000"/>
            </a:lnSpc>
            <a:spcBef>
              <a:spcPct val="0"/>
            </a:spcBef>
            <a:spcAft>
              <a:spcPct val="35000"/>
            </a:spcAft>
            <a:buClrTx/>
            <a:buSzTx/>
            <a:buFontTx/>
            <a:buNone/>
            <a:tabLst/>
            <a:defRPr/>
          </a:pPr>
          <a:r>
            <a:rPr lang="tr-TR" sz="1800" b="1" kern="1200" smtClean="0"/>
            <a:t>“çocuğun görüşlerine saygı” (Madde12) </a:t>
          </a:r>
        </a:p>
        <a:p>
          <a:pPr lvl="0" algn="ctr" defTabSz="666750">
            <a:lnSpc>
              <a:spcPct val="90000"/>
            </a:lnSpc>
            <a:spcBef>
              <a:spcPct val="0"/>
            </a:spcBef>
            <a:spcAft>
              <a:spcPct val="35000"/>
            </a:spcAft>
          </a:pPr>
          <a:endParaRPr lang="tr-TR" sz="1800" kern="1200" dirty="0"/>
        </a:p>
      </dsp:txBody>
      <dsp:txXfrm>
        <a:off x="6799753" y="1201281"/>
        <a:ext cx="1512777" cy="17739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9C7D0-E683-4B82-BF70-58CBA5609288}">
      <dsp:nvSpPr>
        <dsp:cNvPr id="0" name=""/>
        <dsp:cNvSpPr/>
      </dsp:nvSpPr>
      <dsp:spPr>
        <a:xfrm>
          <a:off x="0" y="68146"/>
          <a:ext cx="8075240" cy="5996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tr-TR" sz="2500" kern="1200" dirty="0" smtClean="0"/>
            <a:t>Eğitim Hakkı</a:t>
          </a:r>
          <a:r>
            <a:rPr lang="tr-TR" sz="2500" kern="1200" smtClean="0"/>
            <a:t>, </a:t>
          </a:r>
          <a:endParaRPr lang="tr-TR" sz="2500" kern="1200" dirty="0" smtClean="0"/>
        </a:p>
      </dsp:txBody>
      <dsp:txXfrm>
        <a:off x="29271" y="97417"/>
        <a:ext cx="8016698" cy="541083"/>
      </dsp:txXfrm>
    </dsp:sp>
    <dsp:sp modelId="{54C3C9A9-2FD0-4CFB-980D-AD746092FAFE}">
      <dsp:nvSpPr>
        <dsp:cNvPr id="0" name=""/>
        <dsp:cNvSpPr/>
      </dsp:nvSpPr>
      <dsp:spPr>
        <a:xfrm>
          <a:off x="0" y="724749"/>
          <a:ext cx="8075240" cy="5996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tr-TR" sz="2500" kern="1200" dirty="0" smtClean="0"/>
            <a:t>Oyun Hakkı, </a:t>
          </a:r>
          <a:endParaRPr lang="tr-TR" sz="2500" kern="1200" dirty="0"/>
        </a:p>
      </dsp:txBody>
      <dsp:txXfrm>
        <a:off x="29271" y="754020"/>
        <a:ext cx="8016698" cy="541083"/>
      </dsp:txXfrm>
    </dsp:sp>
    <dsp:sp modelId="{38EF8088-7851-4A21-A56E-1E2DD16FC334}">
      <dsp:nvSpPr>
        <dsp:cNvPr id="0" name=""/>
        <dsp:cNvSpPr/>
      </dsp:nvSpPr>
      <dsp:spPr>
        <a:xfrm>
          <a:off x="0" y="1396375"/>
          <a:ext cx="8075240" cy="5996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tr-TR" sz="2500" kern="1200" dirty="0" smtClean="0"/>
            <a:t>Dinlenme Hakkı, </a:t>
          </a:r>
          <a:endParaRPr lang="tr-TR" sz="2500" kern="1200" dirty="0"/>
        </a:p>
      </dsp:txBody>
      <dsp:txXfrm>
        <a:off x="29271" y="1425646"/>
        <a:ext cx="8016698" cy="541083"/>
      </dsp:txXfrm>
    </dsp:sp>
    <dsp:sp modelId="{78404FF9-4157-4B12-AC4B-E749020903A7}">
      <dsp:nvSpPr>
        <dsp:cNvPr id="0" name=""/>
        <dsp:cNvSpPr/>
      </dsp:nvSpPr>
      <dsp:spPr>
        <a:xfrm>
          <a:off x="0" y="2068000"/>
          <a:ext cx="8075240" cy="5996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tr-TR" sz="2500" kern="1200" dirty="0" smtClean="0"/>
            <a:t>Bilgi Edinme Hakkı, </a:t>
          </a:r>
        </a:p>
      </dsp:txBody>
      <dsp:txXfrm>
        <a:off x="29271" y="2097271"/>
        <a:ext cx="8016698" cy="541083"/>
      </dsp:txXfrm>
    </dsp:sp>
    <dsp:sp modelId="{93FF5787-E5C1-4CF3-9BE7-A9EA67DB51E0}">
      <dsp:nvSpPr>
        <dsp:cNvPr id="0" name=""/>
        <dsp:cNvSpPr/>
      </dsp:nvSpPr>
      <dsp:spPr>
        <a:xfrm>
          <a:off x="0" y="2739625"/>
          <a:ext cx="8075240" cy="5996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tr-TR" sz="2500" kern="1200" dirty="0" smtClean="0"/>
            <a:t>Bilgi Alma Hakkı, </a:t>
          </a:r>
        </a:p>
      </dsp:txBody>
      <dsp:txXfrm>
        <a:off x="29271" y="2768896"/>
        <a:ext cx="8016698" cy="541083"/>
      </dsp:txXfrm>
    </dsp:sp>
    <dsp:sp modelId="{66E58A2E-59CC-4F49-8994-0FE431BA4415}">
      <dsp:nvSpPr>
        <dsp:cNvPr id="0" name=""/>
        <dsp:cNvSpPr/>
      </dsp:nvSpPr>
      <dsp:spPr>
        <a:xfrm>
          <a:off x="0" y="3411250"/>
          <a:ext cx="8075240" cy="5996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tr-TR" sz="2500" kern="1200" dirty="0" smtClean="0"/>
            <a:t>Din, vicdan ve düşünce özgürlüğü şeklinde sıralanır</a:t>
          </a:r>
          <a:endParaRPr lang="tr-TR" sz="2500" kern="1200" dirty="0"/>
        </a:p>
      </dsp:txBody>
      <dsp:txXfrm>
        <a:off x="29271" y="3440521"/>
        <a:ext cx="8016698" cy="54108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017D4C-2A6D-472B-9675-7983763C8919}" type="datetimeFigureOut">
              <a:rPr lang="tr-TR" smtClean="0"/>
              <a:pPr/>
              <a:t>10.11.2021</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127DD9-CF04-4B7E-8AFD-21CC104AAFE4}"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tr-T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BE3AE467-4259-4170-AF58-D8E620142BA6}" type="datetimeFigureOut">
              <a:rPr lang="tr-TR" smtClean="0"/>
              <a:pPr/>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5C7E4-53B0-4A50-BAF9-2F5DB7FE717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BE3AE467-4259-4170-AF58-D8E620142BA6}" type="datetimeFigureOut">
              <a:rPr lang="tr-TR" smtClean="0"/>
              <a:pPr/>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5C7E4-53B0-4A50-BAF9-2F5DB7FE717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BE3AE467-4259-4170-AF58-D8E620142BA6}" type="datetimeFigureOut">
              <a:rPr lang="tr-TR" smtClean="0"/>
              <a:pPr/>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5C7E4-53B0-4A50-BAF9-2F5DB7FE717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BE3AE467-4259-4170-AF58-D8E620142BA6}" type="datetimeFigureOut">
              <a:rPr lang="tr-TR" smtClean="0"/>
              <a:pPr/>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5C7E4-53B0-4A50-BAF9-2F5DB7FE717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tr-T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3AE467-4259-4170-AF58-D8E620142BA6}" type="datetimeFigureOut">
              <a:rPr lang="tr-TR" smtClean="0"/>
              <a:pPr/>
              <a:t>10.11.2021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5C7E4-53B0-4A50-BAF9-2F5DB7FE717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a:spLocks noGrp="1"/>
          </p:cNvSpPr>
          <p:nvPr>
            <p:ph type="dt" sz="half" idx="10"/>
          </p:nvPr>
        </p:nvSpPr>
        <p:spPr/>
        <p:txBody>
          <a:bodyPr/>
          <a:lstStyle/>
          <a:p>
            <a:fld id="{BE3AE467-4259-4170-AF58-D8E620142BA6}" type="datetimeFigureOut">
              <a:rPr lang="tr-TR" smtClean="0"/>
              <a:pPr/>
              <a:t>10.11.2021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5C7E4-53B0-4A50-BAF9-2F5DB7FE717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tr-T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a:spLocks noGrp="1"/>
          </p:cNvSpPr>
          <p:nvPr>
            <p:ph type="dt" sz="half" idx="10"/>
          </p:nvPr>
        </p:nvSpPr>
        <p:spPr/>
        <p:txBody>
          <a:bodyPr/>
          <a:lstStyle/>
          <a:p>
            <a:fld id="{BE3AE467-4259-4170-AF58-D8E620142BA6}" type="datetimeFigureOut">
              <a:rPr lang="tr-TR" smtClean="0"/>
              <a:pPr/>
              <a:t>10.11.2021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65C7E4-53B0-4A50-BAF9-2F5DB7FE717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fld id="{BE3AE467-4259-4170-AF58-D8E620142BA6}" type="datetimeFigureOut">
              <a:rPr lang="tr-TR" smtClean="0"/>
              <a:pPr/>
              <a:t>10.11.2021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65C7E4-53B0-4A50-BAF9-2F5DB7FE717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3AE467-4259-4170-AF58-D8E620142BA6}" type="datetimeFigureOut">
              <a:rPr lang="tr-TR" smtClean="0"/>
              <a:pPr/>
              <a:t>10.11.2021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65C7E4-53B0-4A50-BAF9-2F5DB7FE717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tr-T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3AE467-4259-4170-AF58-D8E620142BA6}" type="datetimeFigureOut">
              <a:rPr lang="tr-TR" smtClean="0"/>
              <a:pPr/>
              <a:t>10.11.2021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5C7E4-53B0-4A50-BAF9-2F5DB7FE717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tr-T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3AE467-4259-4170-AF58-D8E620142BA6}" type="datetimeFigureOut">
              <a:rPr lang="tr-TR" smtClean="0"/>
              <a:pPr/>
              <a:t>10.11.2021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5C7E4-53B0-4A50-BAF9-2F5DB7FE717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3AE467-4259-4170-AF58-D8E620142BA6}" type="datetimeFigureOut">
              <a:rPr lang="tr-TR" smtClean="0"/>
              <a:pPr/>
              <a:t>10.11.2021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5C7E4-53B0-4A50-BAF9-2F5DB7FE717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bit.ly/oyun-hakki-kilavuz"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1958975"/>
            <a:ext cx="7772400" cy="1470025"/>
          </a:xfrm>
        </p:spPr>
        <p:txBody>
          <a:bodyPr>
            <a:noAutofit/>
          </a:bodyPr>
          <a:lstStyle/>
          <a:p>
            <a:r>
              <a:rPr lang="tr-TR" sz="3200" dirty="0" smtClean="0"/>
              <a:t> </a:t>
            </a:r>
            <a:br>
              <a:rPr lang="tr-TR" sz="3200" dirty="0" smtClean="0"/>
            </a:br>
            <a:endParaRPr lang="tr-TR" sz="3200" dirty="0"/>
          </a:p>
        </p:txBody>
      </p:sp>
      <p:pic>
        <p:nvPicPr>
          <p:cNvPr id="4" name="3 Resim" descr="GİRESUN ÜNİ LOGO ile ilgili görsel sonucu"/>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1880" y="620688"/>
            <a:ext cx="1872208" cy="1764388"/>
          </a:xfrm>
          <a:prstGeom prst="rect">
            <a:avLst/>
          </a:prstGeom>
          <a:noFill/>
          <a:ln>
            <a:noFill/>
          </a:ln>
          <a:effectLst>
            <a:outerShdw blurRad="50800" dist="38100" dir="8100000" algn="tr" rotWithShape="0">
              <a:prstClr val="black">
                <a:alpha val="40000"/>
              </a:prstClr>
            </a:outerShdw>
          </a:effectLst>
        </p:spPr>
      </p:pic>
      <p:sp>
        <p:nvSpPr>
          <p:cNvPr id="6" name="Yuvarlatılmış Dikdörtgen 5"/>
          <p:cNvSpPr/>
          <p:nvPr/>
        </p:nvSpPr>
        <p:spPr>
          <a:xfrm>
            <a:off x="864134" y="2693987"/>
            <a:ext cx="7558608" cy="2808312"/>
          </a:xfrm>
          <a:prstGeom prst="roundRect">
            <a:avLst/>
          </a:prstGeom>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r>
              <a:rPr lang="tr-TR"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t>GİRESUN ÜNİVERSİTESİ </a:t>
            </a:r>
            <a:br>
              <a:rPr lang="tr-TR"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tr-TR"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t>SOSYAL BİLİMLER ENSTİTÜSÜ</a:t>
            </a:r>
            <a:br>
              <a:rPr lang="tr-TR"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br>
            <a:r>
              <a:rPr lang="tr-TR"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t>ÇOCUK HAKLARI ANABİLİM </a:t>
            </a:r>
            <a:r>
              <a:rPr lang="tr-TR" sz="36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DALI</a:t>
            </a:r>
            <a:r>
              <a:rPr lang="tr-TR"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r>
            <a:br>
              <a:rPr lang="tr-TR" sz="3600" b="1" dirty="0">
                <a:ln w="9525">
                  <a:solidFill>
                    <a:schemeClr val="bg1"/>
                  </a:solidFill>
                  <a:prstDash val="solid"/>
                </a:ln>
                <a:solidFill>
                  <a:schemeClr val="tx1"/>
                </a:solidFill>
                <a:effectLst>
                  <a:outerShdw blurRad="12700" dist="38100" dir="2700000" algn="tl" rotWithShape="0">
                    <a:schemeClr val="bg1">
                      <a:lumMod val="50000"/>
                    </a:schemeClr>
                  </a:outerShdw>
                </a:effectLst>
              </a:rPr>
            </a:br>
            <a:endParaRPr lang="tr-TR" sz="36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384479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88640"/>
            <a:ext cx="8229600" cy="4392487"/>
          </a:xfrm>
        </p:spPr>
        <p:txBody>
          <a:bodyPr>
            <a:normAutofit fontScale="92500" lnSpcReduction="10000"/>
          </a:bodyPr>
          <a:lstStyle/>
          <a:p>
            <a:pPr algn="just"/>
            <a:r>
              <a:rPr lang="tr-TR" b="1" dirty="0"/>
              <a:t>Çocuk hakları bağlamında yapılan yasal düzenlemeler zaman içerisinde ortaya çıkan sosyal ve evrensel olaylar karşısında hükmünü kaybetmiştir. </a:t>
            </a:r>
            <a:endParaRPr lang="tr-TR" b="1" dirty="0" smtClean="0"/>
          </a:p>
          <a:p>
            <a:pPr algn="just"/>
            <a:r>
              <a:rPr lang="tr-TR" b="1" dirty="0" smtClean="0"/>
              <a:t>Bu </a:t>
            </a:r>
            <a:r>
              <a:rPr lang="tr-TR" b="1" dirty="0"/>
              <a:t>hakları belli standartlara bağlayarak dönüm noktası niteliği taşıyan yasal düzenlemeyi Birleşmiş Milletler Çocuk Hakları Sözleşmesi (BMÇHS) oluşturur. BM, 20 Kasım 1959 tarihinde 10 maddeden oluşan “Çocuk Hakları Bildirgesi” yayınlanmıştır. </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4248" y="4429554"/>
            <a:ext cx="2114547" cy="2298422"/>
          </a:xfrm>
          <a:prstGeom prst="rect">
            <a:avLst/>
          </a:prstGeom>
        </p:spPr>
      </p:pic>
      <p:sp>
        <p:nvSpPr>
          <p:cNvPr id="2" name="AutoShape 2" descr="data:image/jpeg;base64,/9j/4AAQSkZJRgABAQAAAQABAAD/2wCEAAoHCBUREhESEhIRERgSERIRGBEYEREYEhERGBgZGRgYGBgcIS4lHB4rHxgYJjgmKy8xNTU1GiQ7QDszPzA0NTEBDAwMEA8QHhISHzErJCs2ND00NDYxNT83NDE0MTQ0NDQ0NTE0PTQ9NDQ0NDY2NDQ9NjQ0NDQ0NDE0NDQ2NDQ0NP/AABEIALcBFAMBIgACEQEDEQH/xAAcAAACAwEBAQEAAAAAAAAAAAACAwABBAUGBwj/xAA7EAACAgEDAgQEAwcCBQUAAAABAgARAwQSITFBBSJRYQYTcZEygaEUI0JSYrHwB8EVM0OC4XOistHx/8QAGAEAAwEBAAAAAAAAAAAAAAAAAAECAwT/xAAmEQACAgICAQQCAwEAAAAAAAAAAQIRAyESMUEEEyJRYXEUocGR/9oADAMBAAIRAxEAPwD1CiEBKWGBNzAsCGBKEJRENEUQwJAIYEQyASwJYErFkV72kHazIfZlNEGABVJUICWFisAKl1GVL2xWOhVSVG7ZNsLChW2VUaVlbY7FQrbBKx22CVhYCSsArNBWCVjAzlYJWPKwCsYqEFYDLHuK5NCBV8jm+frHYhDLAKzQywGWANCCsWyx7CAyyiTORBZY9liysLEJlRjLAIlCKkkkgBJJJIAdhYawBGLM2aBLDUSlhrJKQQEICUIYgArUuUxu4G4qparAuhfWcvC74zv2GzkyKygisgYs6EDk9W4oXy3BnaKAgggEEEEHoQeoM4vjOBMfyiGyqd5FrkZm2bTY2sfML2ggAmiZUWtp+SJJ6a8HU0GdsgcsANr7ejj+FTRDAGwSR0E2ATkabxjGipjylsbqNjK5XcpUKNx55B3A2L6+xnXwuHVXU2rAMDRFg9ODzIZogQ3mIoih17flGVCAl1EkUxGXKqbQxouwRRRtmPYf3/Ixm2MqXtgGqFbZCs52q+ItJic48moxhgaKgltp9DtBr850cGRXVXxsrqwsOpBVh7ERKSekxuEkraBKwSs4PxJqdS2VNLoTscIczudm1UJKopLKRZINUe32wY8PiuArldseoUlQ+AbSyqxrdSgdOvBmbyqMqpnTD0jlBS5JX0m9nqchoXRPIHA5kKzQVg/LuPJljjVydI5uDekjOVglY9kqKdLBHrLhNSjyi7REk06Zm1GnXIpR1DqatT04Nj9ZbLH7K4H2gFZaehCGEWVj2WAwjTFQhliys0MsWyxiaM7LBZY8iLYShGciAyzQyxTCCZLQkiVGEQCJQipJJIAdkQxAEMTNmgxYxYtYxZJQawhKWEsTANYRQHqAe/I7+spYYiKOXqPDnyZ9+792SjMvkJJToOVuiQt89LnVdiASFLUCdoqz7C+LkckDgFvYV/vGqIOV6EkkwMJJUFhtJF7bsj2PvGgSwJ4T/UXLrynydPjvDmfHj+ZjLHO7sGLIwH4UJA56e/JilKkWlcqPR6/4m0enDnJqsIKEBkVw+QEmvwJbfXjiYfjzxc6bSVjanzn5akHlUq3YflQv+oTy3g3+mvkXJnzFG3JkX5JXdioEm3a1am29B26z6PqvDcOpVBmx484XkM6K3JHJH19pjyck0uzdRjCSk9o8B4R8Asyq+d1Xgn5aiwwZfL5+innsDXHWd/4c+GsmizuVzs2nZP8AlsPOcpPUiqFAdR1v2h/GmTNp8eF9M7KPmfLOJMam7ViGBqxVVxGfArv+zFMiOrjI7kuWLZA3O/k2D2/K+8iGPjIrL6rknH7OxqXTHbstXQLBASdt7dx9BfEHS6oPwCWI77SBX3P6n1mH4y1T4NIz463b8a8ixRbnj8pm+Ec+Zv2nHqMfy3xZEXhSAbUng8g9jx2YTRx+VnK5zul1/Z3iIePIj8oVcVztKlVPbcQb5kzZdiOxNKqs5+gFn9BPn3h+oXUZlRGKfMcHYtrSjzcAccC5OZNpfG0dXpowlfKVfV+T32cDiuvcdr+szuK59O/pHJjCoq2zEAAsxstXcn1nnPivw/U6r5WnxsqafI1ajKD+9RFs7QD1VqA4vnrxcuMVjjpUY8ec6s3afxHDmO3Dnw5CDyqZEZvpQM1FZ87+IvgDYiZNHv3C92B8ibzQvcjDjcACSL+nv6j4O8RfUaesmRMz4yqnKhtcm5Qwvp5wDR9xHjyW2VmwqKTi7OwyxCYFUswHLmybJ7VQvoPb6zWRAYTbs503VGdhFsJoYQGEZLRmZYDCPZYtljEIIgMI5hAYShGdhAYR7CLYQsliZIe2SUI6ixixSmMWZs0GrGLFLGLJKGrCWAsNYmA1YaxaxixFBieH/wBQvjlvDmx4NOqNmdBkZnBKY0JIHAItjR78V7z3Anzv4z+A8mq1+PVIBlTI2Fc+E5AjKq7ULKx4raLI62DQNxPoaOh/pz8SazXjJk1S4VxqAiOqMj5Ml8geaiAPbqRPegTjY9Muj064tOiIFDIigcKOfMTyTX4j3JPaKHxNp8L4sOoyrjfJYQsTRruzfw2eLPBgotxcn0OTSkorbM/xi5wojnLsRjsKcAXRPXqbrp7TX8I+KnU4f+W6LjpFyEBUygDqg68VzxX6gdHxTFiOPdlTG+02m/Gr1kI42qe/0rjvPOajWnNsLmkRTtC+UA8jmj1rj25+pwx+ll7rmnpmuT1MfaUWtno87pl4UDMVvo9ID7tf9rhYNK61Rx4h3VV3MfS3b/6nmPh/w5c+Q7wxXGS3B8t2KU+gNXx6T27oGBB5BBB7cH3E6MmNRl2cuKTlFukc5mTeMbaglz0TdjDHqegUehjTpj2yZB+aH+4Mz+F+CLpndw2/fW0sq70rdYDehBH25udMjmu9XXevpG6vRStrZz9RpC6Pjdt6OjIysKYgivxpVfacrD4NixZcWba+P5WM41VafFR3ectW7d5zZNCdD4h0zPh/dgsVdWKC/OvKkV3rdur+mJbxRcaYqxuvABxlXXIiCxYBHm5H59fWqSdaIk1ezeaIsEEVdjkETn5tSNwK3x9aPtOAutypf7PkTbZI3qWRgG5JqjyAbPUXzuqdbwzIup3EJkxPjZQ6MvlN8hkboynsR+YB4ilGUGvJcPbyxak2n4ovxbRPqcGXEjnAzqVGSg1bh5vTqLHHIBiPhrwUaLTJgvcwLO7Dozt1rjp0A+k7xWJ+YpYrY4F9e3eZ8VF2kXGU3FRbvYpliyJ5T/UHIcPyMmPJqMbuWHl1DjHtSuQgNc2OePcEzpfCXiL6rSh8h3OjtjLUBvoAg0O9MPtJjlUpUOeJxVnUdAavt/nMFljiILCapLszt9GdhFsI9hFsJRLEMsWwj2EBhGSzOwgMI4iAwlCE1JCqSAqNimMUxKmMWSWOWMUxKmMUxDQ5TDWKUxgMTGNWEy2KBK+4qxEKrb73eXbWzaL3epPf6fXrxWhTJatUylqmhiiNWJUxqmADJ4dvhPdrtc2qxrm0ufEjq7MPmYcq/hRKO4VbjjruXrzPcLPO/EblTtVm85VmBc8FRaqn8tEhj7lIKPJqI/c4JvzRl8U0P7Nj0yByqJi+UmMsSyBa6t0J/DfufSqwYydrWLBG+wL5HXj3nW8cbcuCw1jChG4+e34bdffj9T7Tp+B+EKqDI4BLAMikfgvm6P8AEeD7VOlSUIKzkcXObG/C2j2YAzIUZzZsDdtHC/QdTXvO6BOFovDM4zK+XUFlQmqZxv7UyfhA6dJ3QRdWLPbvX+ETmybd2dONVGqOR8R61sONAhpnfZfcLRsj0N7R+c8rlZwE5ZWYEq6sQ1glWFg31B/WrmrxzM7vkOTeAuQohKFV27qG0N+K6U8WeL6Dgc+m3YtPlP4m3YuA17Eag6ju3cmx95vBJJWc823J0UutzOg/eveMlhyN1Gxt3fxWD1I4Irm5jenA28MLsADzDiyPUeo6iNyYqJKHdXXpf1+vPT394k/zgX3YDgmv4l9GH+e+qS8GTb8lpRNiwbu+6twOfUcfWaNLkZMm5PKwvyX5WHfp2Pt9u8m9cgDrQaqNCt31H+//AOSABhz2561Xvfb69u/HUf5GvwV8WavN8pcmPMMeNgFKCxlZyeVsDoPWwPrcZ8LabMEJbG2NGCkK5ssapqB5Cnrz68es1+E5x8z5bgNZuio3BwPKxHqQCLHoJ32E55ulxo6Yblys818WeBNrceNMbohTIXLNvICbNtADqePUDr6zT4H4QukwjErF/Mzs5AG5jV0Ow4HE67CLYTCMIxdo3lOUtMSwgMIzIlivWAVqWnsyYgKebN+nHQQGEewi2EaVIbdiCIsiPYRbCUiBDLFkR7CKYRiYqpIdSSgCUxqmZ1MYpkgh6mMUxKmMUwYxymNUzOpjVMkocpjFMSphqYmCIvzPmdcfy9g/m+Zvs37VVc+3TmalMUphqYih6meZ1eVH1OJciEh2Dhw5Ww7ADd227QOnNr1qehLUD7AmeDRHcoCwZlQjYf41UWF568EgDryfe98MbtmGaVUj3ur0CZijPdp0Ibgg0SCOhBqblM53hD3gw3u/AoNkk2OOSfpN6mYyvr6No139j1M8h4hrMy6r5yow2l8aDaQMiIWDDnk9b4+vFT1amcnx7VptbE6uTsGQEMFCtZCm755F1VR4++ici13Ry/F/FBmfHa0oHANE2dpYk9DytenBPPEyvd2GJFCgSdq+wB/CCB9PtC0OkbMuTMKIQMTd+YgFhsAHJrg89xI2HIjIu0ucgLJtYVlUjcFKnleATfHfg8VsuK0jnfJ7fkWqFfMK46g3yPT6dT7UYTYwCGUAXRdD2v8Ai47e4/8AAbh1ZxKMqoxCu2Layn93kodRx2sAfW6oA531uZiBkZ2ILFNyqDxW8WANxHdfoaHZq2xOkitVpwhTIPKroriugDXxfQmgCQOhMtl6HoeoYf3H+f7RjakHEUZK84yKQ3Cno21aogi/SiT3iEcDp+En7H19j/f270roTrwPxt0I4deVIrkghgK9LA4+hnqQwYAjoQCPoek8mq8gn1vcPwmvX0M9NoP+Ti/9PH/8RMcq0jfC+0UuZGZlVlZkrcoIJW/USERzL7RbTI2FERbCNYQGEAEEQGEa0BhGiRLCLYRzCLYRiYkiLYRrCAwlCEyQqlwEJUwwYlTDUyhD1MYpiFMapkjQ5TGKYhTGKYikGA24HcNtVs29fe76x4MSpjFMT2McpjVMzqZGS2RtzALflBG1vS+/EkpV5NQ54nnPA/DlyF/mX5GC8MQd4JBuvTb/AO4z0Kmc3SAYtXlSq+cgyqfUqTvX3Ntf0mkJNRaRnOKck2dwNDBiFaGrTM0NAM8/8T40XY5Yh2pAh5VgOv0PP69Os7gM8tr9SM7uWqr2AVwFBNX7nr+naaYl8rM8zXGhK61kT5aMyBSW2qSu8Hiww5vp37dB31eEeMFAN6DKysadyTl2MTVObsDdX5+85SXfy2HIBKt7dwf9/v8AS8Yrp0NijycbdwfUd/cH7dDgmqOZSknZ1NV8RZlyMQE2Fyfwgsq8hSa681z2P1EwavXZM5Z8lHZTLRI2qLNqB26E9/rXC8hu+x7jr/3D1Hr/AIRm3lfL0/lYXQvmjXNf516uMIrpbFKUn2zdhzcqzAMGB8t0rkjnaR+F/wDOQTN3hmhGpRzbIUNAlByDdAm+SO/Hoe85WhoK4yFFXi08xJbqGQAbet9x+Xf22gxqmNAgYAqG834yWFkt7zPLLj0aYo8uzy2n0zh8uFmCtjS2cXtA2BtwPXuF6d/yHp9KhTHjU9VTGp+oUAxWo0yBnIHmzlEbk0UUebjt5BX2mozGcuVG0IcbFoSR5gFPoDdfnBaMaLaQlSNWLaLZhdWL9L5jGiygsmhdVfevSJ34Eq8i2EFhDaAZSJFmKYRpi2jAUYto1otpSJF1JCkgBz1MapmdTGKZTIQ9TGKYhTGAwKHqYxTM6tGK0kZoDTIvjemLjGNTpy97dnzk3bvSr6+0818frqHw4cOnTI/zshVwisSwAG1WroCTf/bFN/poVw6bNhdWzIuN8mJ2Jw5XuyFdQSo5roQa7cmZSnxdHRDEpR5NnvVMIGcD4OwapNMuHVo6Pic4wWKtux0CrblJBAsi/wCmeoXQN1LL+VmPkmjOUWnQOHGW/CLr3ErV+FHJsbahbG25bZhz3G5eR2+wmzR4dhbm7HpOZ4p4jmx5cyYzZTDp8mLHsB+flZ8qut9eipyD5bs8SXPjtFxxc9HUTSNQsqD3Asi/0jl0v9X6f+Z5/H8Q5N7qMRYh3SmYqqFX1IFlUvlcSn6MvrZbm+JWTG7nTvaVS2/n3Y/mgKQvXaDd15qHJIi5o0/jyTr/AE7o0v8AUftOW3w0hd2+Y3nZmK7VrzEmv1jNVr3GoXGXGHGcCuuQqp+blLkFAWFcKFNDk7+OkzY/iNyyL8grvZV3sxGPGSMp25G2+Vv3aivXIv5iyOPTIeDkroZk+GFav3uQEdGASx+ki/C6D/q5LqrpefS/f/z6mc/WfEuUOm3E6hMv7wKC25K1SlT5bUA4cbkjmmHB77vHfFNRiOb5KqwTQvnXg8ZQSARwd3QeXiV78q7B+lppNLf5KPwqvbK4o2PKvl9h7QX+FgQf3re1oOPXv0Pp/bm8+v8AiTIuSkxuVxZlDlUYnImzUB1KlbXa2NSSL4Iq7G6x8R5Me4NjbMfmao9Cu3GhzHHXlpgflBbHPmUnqLPfl9h/D11/Y/D8LKpG5y6g3tKfnV30udv5Xv8ApOXm8UzfI1TJh/eYcasigu4dmTcKFAtV9ByaqYfEPHGxI2x8mfaGO8KgVnGF3VFIU8llAqrBoc9IpZG+2OHp60jt/szb2cleBtUc8LwWJ46k/ookdCOf9xONl8fyWQcRxr8xkGTcTSrkfHbApQvYpHX8c6ulzHJgxZGUoXx43KnqpZQSD06XEpWEsTirZDMms1uPCu/Lkx4l/md0RT+bGK+IvDm1Gkz41zNgLIT8xVBZdvm7/TqCD6ET86/8O1eoILpqH2Ywil1fyoqnYi7ug7AD1lOSRmotn6J0niOHOD8nNizV12ZEevrtJqPafm7DpNRpSmp25cRTL+La6stAG744NkdfWfafgbV6jLgyNqEcI+Q5MDuwLvp386g0TwLoc/2gnYOLR6RoBhsYBlIgAxbQzAaMBbRbRjRbRolgVJLkjA5AMYpipYM0Mx6tGKYhTDVpI0x6mMVohWjEeBSM+bSao6rDlTI2LBiRvmIN95XY1tYdKrbR6jmp6H/iagAncoVa2krTH3bqJzcupdzbMT7dvtBGFQb2rfrQv7x4sEMluS3+zn9X6yeGlB6+qJ8tcmVM6uVKI+Pajfu2Rq8rDvRAN9eJ3/CsjEMvUDkH0J7TiKZ29NqsWNAobcerEK3LH6yMseLaSNvTZeeNSv8A79mv5ipZZgo9SQBFt4thXrkB+gY/2EzP4gh6Bj9pld0b/pgfaY8WdPJHVx+J42FqWI5/hYf3lprEUsQG8x3E0OWoCzz6AfacgEDoAPaEH94+IuRvPiWNiA+NhtcMu/ZRYdGU3V/rNX/EF/lb7iLJtB8xVosnl4pEsde/PpFa8Db5yAd52bWo7K/p7fWFILdGka8eh+4l/t4/lP3ETgI+WgD+Yq4Unb1v6dfSLw6QMAWfIbB3HdjG1h2oLdwpBbL1XjGwgfJysDXmUWPpx0kweMq9/u3BFeW1LH6gHy/91Sk0GMhN1tv6h3ZrO0nhWJFRiY0CjtWPfwQBwegFR/GuiflfY5dWOLDD244/WWdUvXn7TJqNqtQPFA9fURW6KirGr4zhb/qV9Ucf7Ro1CZB5HVvoQT9pzxp0H8IP5TTjyBe1fSoqY7ReuznGn/LfIrWrbQG2rXdT1BnzvxH5a50xLe5yzIpRw/fqGHBAse9T6UmoTob546TwPx5p9RmfCulthhZnLK4V95oKRZHQX94441J0zXFOMZVJpX5fVmBBj+cMOU7HdQfMrX8sXYoAg3z9p7DQ5UCpjxq6rjxhVtGVAq0AASB2nm/gjS6hMmpfVK251xbXdkZiF32AQTQ8wnr2MbgoukLNKLdJp15T1YJgtLMEmNHOCYtoZMWxjAFoDQjAaNEgySXJGBx5JJJoZlgxitFSwYAOVo0NM6tDVpNDTHhpq02uXbjJxuChYupCbmJ6Ac0fvMQaGrRNWUuK7im/sdjzb7Oxk8zUrbbq+DwTGq0zhoatENtN6VGgNDDTOrQw0KAbXvIcV94IaEGiHor9m/qlfsn9Rjg0INC2MR+x/wBRhfsf9Rjw0INC2BnGj/qMNdLX8Rjt0m6K2BS4a7xip7wd0m6Kx6GgybordJuiCxhacrxY5S2NceEuCylsofGCgB5BVqJFc2PTpOhulXAdryk/2c7wtsgfImTCyKrOVys+M7xupVCqSQK5s19J0SZRMomOhOvCS/RZMAyXBJjEUxgMZZMAmAmUYBhNAJlIRUkG5IAcqSSSaGZJJJIAXCVoEuADVaMVpnBhq0VAaA0INEBoYaIqzQGhhpnDQw0VDseGhhpnDQw0Q7NAaWGiA0MNFQ7HhoQaIDQg0AscGl7ogNCDRDHbpdxIaXugA25Lit0m6ADblbovdK3QAO5RMAtKLQAImCTKJg3AVlkwCZCYJMpIRDBYyMYBMAKkgyQEc6SSSaEEkkkgBJJJIASWDJJAAw0INJJEwDVowNKkiKQQaGDJJAYQaGGkkkgiw0K5JIDCDSw0kkQF3L3SSQAvdJukkiGTdK3SSQArdITJJGIEtKJkkjAEmUTJJAACYBMkkBEuVJJK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1933108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0"/>
            <a:ext cx="8229600" cy="6048672"/>
          </a:xfrm>
        </p:spPr>
        <p:txBody>
          <a:bodyPr>
            <a:normAutofit fontScale="85000" lnSpcReduction="20000"/>
          </a:bodyPr>
          <a:lstStyle/>
          <a:p>
            <a:pPr algn="just"/>
            <a:endParaRPr lang="tr-TR" dirty="0"/>
          </a:p>
          <a:p>
            <a:pPr algn="just"/>
            <a:r>
              <a:rPr lang="tr-TR" dirty="0"/>
              <a:t>1. </a:t>
            </a:r>
            <a:r>
              <a:rPr lang="tr-TR" i="1" dirty="0"/>
              <a:t>İlke: </a:t>
            </a:r>
            <a:r>
              <a:rPr lang="tr-TR" dirty="0"/>
              <a:t>Tüm çocuklar din, dil, ırk, cinsiyet, milliyet ayrımı yapılmaksızın bildirgedeki haklardan yararlanmalıdır. </a:t>
            </a:r>
          </a:p>
          <a:p>
            <a:pPr algn="just"/>
            <a:r>
              <a:rPr lang="tr-TR" dirty="0"/>
              <a:t>2. </a:t>
            </a:r>
            <a:r>
              <a:rPr lang="tr-TR" i="1" dirty="0"/>
              <a:t>İlke: </a:t>
            </a:r>
            <a:r>
              <a:rPr lang="tr-TR" dirty="0"/>
              <a:t>Çocuklar özel olarak korunmalı, ruhsal ve toplumsal olarak sağlıklı koşullar altında onurlarını zedelemeyecek şekilde yetiştirilmelidir. Çocuğun yüksek yararı her şeyin üstündedir. </a:t>
            </a:r>
          </a:p>
          <a:p>
            <a:pPr algn="just"/>
            <a:r>
              <a:rPr lang="tr-TR" i="1" dirty="0"/>
              <a:t>3. İlke: </a:t>
            </a:r>
            <a:r>
              <a:rPr lang="tr-TR" dirty="0"/>
              <a:t>Çocuklar doğdukları an vatandaşlık hakkına sahip olmalıdırlar. </a:t>
            </a:r>
          </a:p>
          <a:p>
            <a:pPr algn="just"/>
            <a:r>
              <a:rPr lang="tr-TR" i="1" dirty="0"/>
              <a:t>4. İlke: </a:t>
            </a:r>
            <a:r>
              <a:rPr lang="tr-TR" dirty="0"/>
              <a:t>Çocuklar sosyal güvenlikten yararlanmalı, sağlıklı büyümeleri için uygun ortam sağlanmalıdır. </a:t>
            </a:r>
          </a:p>
          <a:p>
            <a:pPr algn="just"/>
            <a:r>
              <a:rPr lang="tr-TR" i="1" dirty="0"/>
              <a:t>5. İlke: </a:t>
            </a:r>
            <a:r>
              <a:rPr lang="tr-TR" dirty="0" smtClean="0"/>
              <a:t>Fiziksel, </a:t>
            </a:r>
            <a:r>
              <a:rPr lang="tr-TR" dirty="0"/>
              <a:t>zihinsel ve toplumsal bakımdan özürlü çocuklara uygun tedavi, bakım ve eğitim imkânı verilmelidir. </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312" y="5101571"/>
            <a:ext cx="1584176" cy="1721931"/>
          </a:xfrm>
          <a:prstGeom prst="rect">
            <a:avLst/>
          </a:prstGeom>
        </p:spPr>
      </p:pic>
    </p:spTree>
    <p:extLst>
      <p:ext uri="{BB962C8B-B14F-4D97-AF65-F5344CB8AC3E}">
        <p14:creationId xmlns:p14="http://schemas.microsoft.com/office/powerpoint/2010/main" val="19598646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48680"/>
            <a:ext cx="8229600" cy="5577483"/>
          </a:xfrm>
        </p:spPr>
        <p:txBody>
          <a:bodyPr>
            <a:normAutofit fontScale="70000" lnSpcReduction="20000"/>
          </a:bodyPr>
          <a:lstStyle/>
          <a:p>
            <a:pPr algn="just"/>
            <a:r>
              <a:rPr lang="tr-TR" i="1" dirty="0"/>
              <a:t>6. İlke: </a:t>
            </a:r>
            <a:r>
              <a:rPr lang="tr-TR" dirty="0"/>
              <a:t>Çocuğun kişilik gelişimi için anlayışlı ve sevgi dolu bir ortama ihtiyaçları vardır. Çocuk anne babası sorumluluğunda sevgi ve güven ortamında büyüyen bir aileye ihtiyaçları vardır. Maddi yönden sıkıntılı ailelere devlet yardımı yapılmalıdır. </a:t>
            </a:r>
          </a:p>
          <a:p>
            <a:pPr algn="just"/>
            <a:r>
              <a:rPr lang="tr-TR" i="1" dirty="0"/>
              <a:t>7. İlke: </a:t>
            </a:r>
            <a:r>
              <a:rPr lang="tr-TR" dirty="0"/>
              <a:t>Kültür ve yetenekleri doğrultusunda topluma yararlı olacak eğitim hakkı sağlanmalıdır. Eğitim parasız ve zorunlu olmalıdır. </a:t>
            </a:r>
          </a:p>
          <a:p>
            <a:pPr algn="just"/>
            <a:r>
              <a:rPr lang="tr-TR" i="1" dirty="0"/>
              <a:t>8. İlke: </a:t>
            </a:r>
            <a:r>
              <a:rPr lang="tr-TR" dirty="0"/>
              <a:t>Çocuk koruma ve kurtarma arasında ilk yararlananlardan olmalıdır. </a:t>
            </a:r>
          </a:p>
          <a:p>
            <a:pPr algn="just"/>
            <a:r>
              <a:rPr lang="tr-TR" i="1" dirty="0"/>
              <a:t>9. İlke: </a:t>
            </a:r>
            <a:r>
              <a:rPr lang="tr-TR" dirty="0"/>
              <a:t>Çocuklar her türlü ihmal ve istismardan korunmalıdır. Belirli bir yaştan önce sağlığını, eğitimini, ahlakını tehlikeye sokacak işlerde çalıştırılmamalıdır. </a:t>
            </a:r>
          </a:p>
          <a:p>
            <a:pPr algn="just"/>
            <a:endParaRPr lang="tr-TR" dirty="0"/>
          </a:p>
          <a:p>
            <a:pPr algn="just"/>
            <a:r>
              <a:rPr lang="tr-TR" i="1" dirty="0"/>
              <a:t>10. İlke: </a:t>
            </a:r>
            <a:r>
              <a:rPr lang="tr-TR" dirty="0"/>
              <a:t>Çocuk ırk, din veya başka bir ayrımcılığı teşvik eden uygulamalardan korunmalıdır şeklinde sıralanmıştır (Dağ ve arkadaşları, 2015). </a:t>
            </a:r>
          </a:p>
          <a:p>
            <a:pPr algn="just"/>
            <a:endParaRPr lang="tr-TR" dirty="0"/>
          </a:p>
          <a:p>
            <a:pPr algn="just"/>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4797152"/>
            <a:ext cx="1910521" cy="2076654"/>
          </a:xfrm>
          <a:prstGeom prst="rect">
            <a:avLst/>
          </a:prstGeom>
        </p:spPr>
      </p:pic>
    </p:spTree>
    <p:extLst>
      <p:ext uri="{BB962C8B-B14F-4D97-AF65-F5344CB8AC3E}">
        <p14:creationId xmlns:p14="http://schemas.microsoft.com/office/powerpoint/2010/main" val="18554061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4"/>
            <a:ext cx="8229600" cy="5721499"/>
          </a:xfrm>
        </p:spPr>
        <p:txBody>
          <a:bodyPr>
            <a:normAutofit/>
          </a:bodyPr>
          <a:lstStyle/>
          <a:p>
            <a:pPr algn="just"/>
            <a:r>
              <a:rPr lang="tr-TR" dirty="0"/>
              <a:t>Bu bildirge doğrultusunda ilkelere uygun olarak düzenlenmiş haklar yaşama, gelişme, korunma ve katılma hakkı olarak dört başlık altında toplanarak, haklar kendi içinde alt kategorilere ayrılmıştır (Akyüz, 2010). </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3503690"/>
            <a:ext cx="4630187" cy="3354310"/>
          </a:xfrm>
          <a:prstGeom prst="rect">
            <a:avLst/>
          </a:prstGeom>
        </p:spPr>
      </p:pic>
    </p:spTree>
    <p:extLst>
      <p:ext uri="{BB962C8B-B14F-4D97-AF65-F5344CB8AC3E}">
        <p14:creationId xmlns:p14="http://schemas.microsoft.com/office/powerpoint/2010/main" val="180181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404665"/>
            <a:ext cx="8229600" cy="3024336"/>
          </a:xfrm>
        </p:spPr>
        <p:txBody>
          <a:bodyPr>
            <a:normAutofit fontScale="85000" lnSpcReduction="20000"/>
          </a:bodyPr>
          <a:lstStyle/>
          <a:p>
            <a:pPr marL="0" indent="0" algn="just">
              <a:buNone/>
            </a:pPr>
            <a:r>
              <a:rPr lang="tr-TR" dirty="0" smtClean="0"/>
              <a:t>Çocuk Haklarına Dair Sözleşme, farklı şekillerde sınıflandırılsa da, siyasal haklar dışında geniş bir haklar listesini içermektedir. Sözleşme’nin hayata geçirilmesi bu bakımdan çok önemlidir. </a:t>
            </a:r>
          </a:p>
          <a:p>
            <a:pPr marL="0" indent="0" algn="just">
              <a:buNone/>
            </a:pPr>
            <a:r>
              <a:rPr lang="tr-TR" dirty="0" smtClean="0"/>
              <a:t>Çocuklara ilişkin </a:t>
            </a:r>
            <a:r>
              <a:rPr lang="tr-TR" dirty="0"/>
              <a:t>değişik konulardaki haklar en geniş biçimde 20 Kasım 1989’da </a:t>
            </a:r>
            <a:r>
              <a:rPr lang="tr-TR" dirty="0" smtClean="0"/>
              <a:t>hayata geçirilen Çocuk </a:t>
            </a:r>
            <a:r>
              <a:rPr lang="tr-TR" dirty="0"/>
              <a:t>Haklarına Dair </a:t>
            </a:r>
            <a:r>
              <a:rPr lang="tr-TR" dirty="0" err="1"/>
              <a:t>Sözleşme’de</a:t>
            </a:r>
            <a:r>
              <a:rPr lang="tr-TR" dirty="0"/>
              <a:t> (Çocuk Hakları Sözleşmesi) yer almaktadır. </a:t>
            </a:r>
            <a:endParaRPr lang="tr-TR" dirty="0" smtClean="0"/>
          </a:p>
          <a:p>
            <a:pPr marL="0" indent="0">
              <a:buNone/>
            </a:pPr>
            <a:endParaRPr lang="tr-TR" dirty="0" smtClean="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9144000" cy="3417382"/>
          </a:xfrm>
          <a:prstGeom prst="rect">
            <a:avLst/>
          </a:prstGeom>
        </p:spPr>
      </p:pic>
    </p:spTree>
    <p:extLst>
      <p:ext uri="{BB962C8B-B14F-4D97-AF65-F5344CB8AC3E}">
        <p14:creationId xmlns:p14="http://schemas.microsoft.com/office/powerpoint/2010/main" val="1405868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98376" y="696855"/>
            <a:ext cx="8229600" cy="1143000"/>
          </a:xfrm>
        </p:spPr>
        <p:txBody>
          <a:bodyPr>
            <a:normAutofit fontScale="90000"/>
          </a:bodyPr>
          <a:lstStyle/>
          <a:p>
            <a:r>
              <a:rPr lang="tr-TR" sz="4000" b="1" dirty="0"/>
              <a:t>Çocuk Hakları Bildirgesindeki Genel Haklar </a:t>
            </a:r>
            <a:r>
              <a:rPr lang="tr-TR" dirty="0"/>
              <a:t/>
            </a:r>
            <a:br>
              <a:rPr lang="tr-TR" dirty="0"/>
            </a:br>
            <a:endParaRPr lang="tr-TR" dirty="0"/>
          </a:p>
        </p:txBody>
      </p:sp>
      <p:graphicFrame>
        <p:nvGraphicFramePr>
          <p:cNvPr id="4" name="Diyagram 3"/>
          <p:cNvGraphicFramePr/>
          <p:nvPr>
            <p:extLst>
              <p:ext uri="{D42A27DB-BD31-4B8C-83A1-F6EECF244321}">
                <p14:modId xmlns:p14="http://schemas.microsoft.com/office/powerpoint/2010/main" val="3541619892"/>
              </p:ext>
            </p:extLst>
          </p:nvPr>
        </p:nvGraphicFramePr>
        <p:xfrm>
          <a:off x="654692" y="1839855"/>
          <a:ext cx="8244408" cy="4192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7446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6"/>
            <a:ext cx="8229600" cy="2808311"/>
          </a:xfrm>
        </p:spPr>
        <p:txBody>
          <a:bodyPr>
            <a:normAutofit lnSpcReduction="10000"/>
          </a:bodyPr>
          <a:lstStyle/>
          <a:p>
            <a:pPr marL="0" indent="0" algn="just">
              <a:buNone/>
            </a:pPr>
            <a:r>
              <a:rPr lang="tr-TR" dirty="0" smtClean="0"/>
              <a:t>Yaşama ve gelişme hakkı her </a:t>
            </a:r>
            <a:r>
              <a:rPr lang="tr-TR" dirty="0"/>
              <a:t>çocuğun uygun şartlarda yaşamasını ve kendini en üst düzeyde geliştirmesini amaçlayan haklardır. Yaşama ve gelişme hakkı temel hakların başında gelmektedir. Diğer haklar bu temel üzerine kurulmuştur (Erbay, 2013). </a:t>
            </a:r>
            <a:endParaRPr lang="tr-TR" dirty="0" smtClean="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12976"/>
            <a:ext cx="9144000" cy="3645024"/>
          </a:xfrm>
          <a:prstGeom prst="rect">
            <a:avLst/>
          </a:prstGeom>
        </p:spPr>
      </p:pic>
    </p:spTree>
    <p:extLst>
      <p:ext uri="{BB962C8B-B14F-4D97-AF65-F5344CB8AC3E}">
        <p14:creationId xmlns:p14="http://schemas.microsoft.com/office/powerpoint/2010/main" val="28829203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30740"/>
            <a:ext cx="8229600" cy="3096344"/>
          </a:xfrm>
        </p:spPr>
        <p:txBody>
          <a:bodyPr/>
          <a:lstStyle/>
          <a:p>
            <a:pPr algn="just"/>
            <a:r>
              <a:rPr lang="tr-TR" dirty="0"/>
              <a:t>Türkiye Cumhuriyeti 1982 Anayasası’na göre herkes yaşama </a:t>
            </a:r>
            <a:r>
              <a:rPr lang="tr-TR" dirty="0" smtClean="0"/>
              <a:t>hakkına </a:t>
            </a:r>
            <a:r>
              <a:rPr lang="tr-TR" dirty="0"/>
              <a:t>sahiptir. Tıbbi bakım, beslenme, barınma, eğitim hakkı, oyun ve dinlenme hakkı, din ve düşünce özgürlüğü gibi haklar </a:t>
            </a:r>
            <a:r>
              <a:rPr lang="tr-TR" u="sng" dirty="0"/>
              <a:t>yaşama ve gelişme hakkına </a:t>
            </a:r>
            <a:r>
              <a:rPr lang="tr-TR" dirty="0"/>
              <a:t>örnek olarak verilebilmektedir. </a:t>
            </a:r>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40967"/>
            <a:ext cx="9144000" cy="3717033"/>
          </a:xfrm>
          <a:prstGeom prst="rect">
            <a:avLst/>
          </a:prstGeom>
        </p:spPr>
      </p:pic>
    </p:spTree>
    <p:extLst>
      <p:ext uri="{BB962C8B-B14F-4D97-AF65-F5344CB8AC3E}">
        <p14:creationId xmlns:p14="http://schemas.microsoft.com/office/powerpoint/2010/main" val="11672483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1088740"/>
            <a:ext cx="8229600" cy="936103"/>
          </a:xfrm>
        </p:spPr>
        <p:txBody>
          <a:bodyPr>
            <a:normAutofit/>
          </a:bodyPr>
          <a:lstStyle/>
          <a:p>
            <a:pPr algn="ctr"/>
            <a:r>
              <a:rPr lang="tr-TR" b="1" dirty="0" err="1" smtClean="0"/>
              <a:t>Sözleşme’ye</a:t>
            </a:r>
            <a:r>
              <a:rPr lang="tr-TR" b="1" dirty="0" smtClean="0"/>
              <a:t> </a:t>
            </a:r>
            <a:r>
              <a:rPr lang="tr-TR" b="1" dirty="0"/>
              <a:t>hâkim olan temel </a:t>
            </a:r>
            <a:r>
              <a:rPr lang="tr-TR" b="1" dirty="0" smtClean="0"/>
              <a:t>ilkeler ise; </a:t>
            </a:r>
          </a:p>
        </p:txBody>
      </p:sp>
      <p:graphicFrame>
        <p:nvGraphicFramePr>
          <p:cNvPr id="4" name="Diyagram 3"/>
          <p:cNvGraphicFramePr/>
          <p:nvPr>
            <p:extLst>
              <p:ext uri="{D42A27DB-BD31-4B8C-83A1-F6EECF244321}">
                <p14:modId xmlns:p14="http://schemas.microsoft.com/office/powerpoint/2010/main" val="909858138"/>
              </p:ext>
            </p:extLst>
          </p:nvPr>
        </p:nvGraphicFramePr>
        <p:xfrm>
          <a:off x="539552" y="1556792"/>
          <a:ext cx="8363272"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47168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Gelişme Hakkı</a:t>
            </a:r>
            <a:endParaRPr lang="tr-TR" dirty="0"/>
          </a:p>
        </p:txBody>
      </p:sp>
      <p:sp>
        <p:nvSpPr>
          <p:cNvPr id="3" name="İçerik Yer Tutucusu 2"/>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pPr marL="0" indent="0" algn="ctr">
              <a:buNone/>
            </a:pPr>
            <a:r>
              <a:rPr lang="tr-TR" dirty="0">
                <a:ln w="0"/>
                <a:solidFill>
                  <a:schemeClr val="tx1"/>
                </a:solidFill>
                <a:effectLst>
                  <a:outerShdw blurRad="38100" dist="19050" dir="2700000" algn="tl" rotWithShape="0">
                    <a:schemeClr val="dk1">
                      <a:alpha val="40000"/>
                    </a:schemeClr>
                  </a:outerShdw>
                </a:effectLst>
                <a:latin typeface="Noto Sans"/>
              </a:rPr>
              <a:t>Madde 6</a:t>
            </a:r>
          </a:p>
          <a:p>
            <a:pPr algn="just">
              <a:buFont typeface="+mj-lt"/>
              <a:buAutoNum type="arabicPeriod"/>
            </a:pPr>
            <a:r>
              <a:rPr lang="tr-TR" dirty="0" smtClean="0">
                <a:ln w="0"/>
                <a:solidFill>
                  <a:schemeClr val="tx1"/>
                </a:solidFill>
                <a:effectLst>
                  <a:outerShdw blurRad="38100" dist="19050" dir="2700000" algn="tl" rotWithShape="0">
                    <a:schemeClr val="dk1">
                      <a:alpha val="40000"/>
                    </a:schemeClr>
                  </a:outerShdw>
                </a:effectLst>
                <a:latin typeface="Noto Sans"/>
              </a:rPr>
              <a:t>Taraf Devletler, her çocuğun temel yaşama hakkına sahip olduğunu kabul ederler.</a:t>
            </a:r>
          </a:p>
          <a:p>
            <a:pPr algn="just">
              <a:buFont typeface="+mj-lt"/>
              <a:buAutoNum type="arabicPeriod"/>
            </a:pPr>
            <a:r>
              <a:rPr lang="tr-TR" dirty="0" smtClean="0">
                <a:ln w="0"/>
                <a:solidFill>
                  <a:schemeClr val="tx1"/>
                </a:solidFill>
                <a:effectLst>
                  <a:outerShdw blurRad="38100" dist="19050" dir="2700000" algn="tl" rotWithShape="0">
                    <a:schemeClr val="dk1">
                      <a:alpha val="40000"/>
                    </a:schemeClr>
                  </a:outerShdw>
                </a:effectLst>
                <a:latin typeface="Noto Sans"/>
              </a:rPr>
              <a:t>Taraf </a:t>
            </a:r>
            <a:r>
              <a:rPr lang="tr-TR" dirty="0">
                <a:ln w="0"/>
                <a:solidFill>
                  <a:schemeClr val="tx1"/>
                </a:solidFill>
                <a:effectLst>
                  <a:outerShdw blurRad="38100" dist="19050" dir="2700000" algn="tl" rotWithShape="0">
                    <a:schemeClr val="dk1">
                      <a:alpha val="40000"/>
                    </a:schemeClr>
                  </a:outerShdw>
                </a:effectLst>
                <a:latin typeface="Noto Sans"/>
              </a:rPr>
              <a:t>Devletler, çocuğun hayatta kalması ve gelişmesi için mümkün olan azami çabayı gösterirler.</a:t>
            </a:r>
          </a:p>
          <a:p>
            <a:endParaRPr lang="tr-TR" dirty="0"/>
          </a:p>
        </p:txBody>
      </p:sp>
    </p:spTree>
    <p:extLst>
      <p:ext uri="{BB962C8B-B14F-4D97-AF65-F5344CB8AC3E}">
        <p14:creationId xmlns:p14="http://schemas.microsoft.com/office/powerpoint/2010/main" val="2920963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7174" y="116632"/>
            <a:ext cx="8429652" cy="1894362"/>
          </a:xfrm>
        </p:spPr>
        <p:txBody>
          <a:bodyPr>
            <a:noAutofit/>
          </a:bodyPr>
          <a:lstStyle/>
          <a:p>
            <a:pPr algn="ctr"/>
            <a:r>
              <a:rPr lang="tr-TR" sz="6000" b="1" dirty="0" smtClean="0">
                <a:solidFill>
                  <a:schemeClr val="accent1">
                    <a:lumMod val="50000"/>
                  </a:schemeClr>
                </a:solidFill>
              </a:rPr>
              <a:t>ÇOCUĞUN GELİŞİM HAKKI</a:t>
            </a:r>
            <a:endParaRPr lang="tr-TR" sz="6000" b="1" dirty="0">
              <a:solidFill>
                <a:schemeClr val="accent1">
                  <a:lumMod val="50000"/>
                </a:schemeClr>
              </a:solidFill>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714" y="1556792"/>
            <a:ext cx="5148572" cy="516632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620689"/>
            <a:ext cx="8229600" cy="5040560"/>
          </a:xfrm>
        </p:spPr>
        <p:txBody>
          <a:bodyPr>
            <a:normAutofit fontScale="92500"/>
          </a:bodyPr>
          <a:lstStyle/>
          <a:p>
            <a:pPr algn="just"/>
            <a:r>
              <a:rPr lang="tr-TR" dirty="0" smtClean="0"/>
              <a:t>Bu maddeler ele alındığında; Çocuğun </a:t>
            </a:r>
            <a:r>
              <a:rPr lang="tr-TR" dirty="0"/>
              <a:t>yaşama ve gelişme hakkıyla örtüşür. </a:t>
            </a:r>
            <a:r>
              <a:rPr lang="tr-TR" u="sng" dirty="0"/>
              <a:t>Sözleşmeyi onaylayan her devlet çocukların maddi ve manevi varlığını geliştirmek için; </a:t>
            </a:r>
          </a:p>
          <a:p>
            <a:pPr algn="just">
              <a:buFont typeface="Wingdings" panose="05000000000000000000" pitchFamily="2" charset="2"/>
              <a:buChar char="Ø"/>
            </a:pPr>
            <a:r>
              <a:rPr lang="tr-TR" dirty="0" smtClean="0"/>
              <a:t> </a:t>
            </a:r>
            <a:r>
              <a:rPr lang="tr-TR" dirty="0"/>
              <a:t>Her çocuğun doğuştan sahip olduğu yaşama hakkını tanıyacak, çocuğun yaşaması ve gelişmesini en geniş ölçüde güvenceye alacaktır, </a:t>
            </a:r>
            <a:endParaRPr lang="tr-TR" dirty="0" smtClean="0"/>
          </a:p>
          <a:p>
            <a:pPr algn="just">
              <a:buFont typeface="Wingdings" panose="05000000000000000000" pitchFamily="2" charset="2"/>
              <a:buChar char="Ø"/>
            </a:pPr>
            <a:r>
              <a:rPr lang="tr-TR" dirty="0" smtClean="0"/>
              <a:t>Çocukların </a:t>
            </a:r>
            <a:r>
              <a:rPr lang="tr-TR" dirty="0"/>
              <a:t>kendi esenlikleriyle bağdaşan her türlü bilgiye ulaşma haklarını güvenceye alacaktır, </a:t>
            </a:r>
          </a:p>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8" y="5018783"/>
            <a:ext cx="1682499" cy="1828804"/>
          </a:xfrm>
          <a:prstGeom prst="rect">
            <a:avLst/>
          </a:prstGeom>
        </p:spPr>
      </p:pic>
    </p:spTree>
    <p:extLst>
      <p:ext uri="{BB962C8B-B14F-4D97-AF65-F5344CB8AC3E}">
        <p14:creationId xmlns:p14="http://schemas.microsoft.com/office/powerpoint/2010/main" val="882006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7"/>
            <a:ext cx="8229600" cy="3096344"/>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algn="just">
              <a:buFont typeface="Wingdings" panose="05000000000000000000" pitchFamily="2" charset="2"/>
              <a:buChar char="Ø"/>
            </a:pPr>
            <a:r>
              <a:rPr lang="tr-TR" dirty="0" smtClean="0"/>
              <a:t>Çocuğu </a:t>
            </a:r>
            <a:r>
              <a:rPr lang="tr-TR" dirty="0"/>
              <a:t>yetiştirmenin ilk önce ana babaya ait olduğu esasından hareket ederek, onlara bu doğrultuda gerekli desteği sağlayacaktır, </a:t>
            </a:r>
            <a:endParaRPr lang="tr-TR" dirty="0" smtClean="0"/>
          </a:p>
          <a:p>
            <a:pPr algn="just">
              <a:buFont typeface="Wingdings" panose="05000000000000000000" pitchFamily="2" charset="2"/>
              <a:buChar char="Ø"/>
            </a:pPr>
            <a:r>
              <a:rPr lang="tr-TR" dirty="0" smtClean="0"/>
              <a:t> </a:t>
            </a:r>
            <a:r>
              <a:rPr lang="tr-TR" dirty="0"/>
              <a:t>Çocuğun mümkün olan en üst sağlık standardına ulaşmasına özen gösterecektir. Temel ve önleyici sağlık bakımına ve çocuk ölümlerinin azaltılmasına özel önem verecektir, </a:t>
            </a:r>
          </a:p>
          <a:p>
            <a:pPr algn="just"/>
            <a:endParaRPr lang="tr-TR" dirty="0"/>
          </a:p>
        </p:txBody>
      </p:sp>
      <p:pic>
        <p:nvPicPr>
          <p:cNvPr id="6146" name="Picture 2" descr="Çocuk Sağlığı ve Hastalıkları – Cyprus Central Hospi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789040"/>
            <a:ext cx="7620000" cy="2965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746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39552" y="188641"/>
            <a:ext cx="8229600" cy="2952328"/>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algn="just">
              <a:buFont typeface="Wingdings" panose="05000000000000000000" pitchFamily="2" charset="2"/>
              <a:buChar char="Ø"/>
            </a:pPr>
            <a:r>
              <a:rPr lang="tr-TR" dirty="0" smtClean="0"/>
              <a:t>Bütün </a:t>
            </a:r>
            <a:r>
              <a:rPr lang="tr-TR" dirty="0"/>
              <a:t>çocuklara en azından ilköğretim düzeyinde ücretsiz ve zorunlu eğitim olanakları sağlayacaktır, </a:t>
            </a:r>
            <a:endParaRPr lang="tr-TR" dirty="0" smtClean="0"/>
          </a:p>
          <a:p>
            <a:pPr algn="just">
              <a:buFont typeface="Wingdings" panose="05000000000000000000" pitchFamily="2" charset="2"/>
              <a:buChar char="Ø"/>
            </a:pPr>
            <a:r>
              <a:rPr lang="tr-TR" dirty="0" smtClean="0"/>
              <a:t>Çocuğun </a:t>
            </a:r>
            <a:r>
              <a:rPr lang="tr-TR" dirty="0"/>
              <a:t>kişiliğinin ve becerilerinin, yetişkin olduğunda etkin bir yaşam sürmesini sağlayacak biçimde geliştirmesine yönelik eğitim verecektir, </a:t>
            </a:r>
            <a:endParaRPr lang="tr-TR" dirty="0" smtClean="0"/>
          </a:p>
          <a:p>
            <a:pPr algn="just">
              <a:buFont typeface="Wingdings" panose="05000000000000000000" pitchFamily="2" charset="2"/>
              <a:buChar char="Ø"/>
            </a:pPr>
            <a:r>
              <a:rPr lang="tr-TR" dirty="0" smtClean="0"/>
              <a:t>Çocukların </a:t>
            </a:r>
            <a:r>
              <a:rPr lang="tr-TR" dirty="0"/>
              <a:t>boş zaman, oyun, kültürel ve sanatsal etkinliklere katılma haklarını gerçekleştirecektir (Akyüz, 2012, s.47). </a:t>
            </a:r>
          </a:p>
        </p:txBody>
      </p:sp>
      <p:pic>
        <p:nvPicPr>
          <p:cNvPr id="5122" name="Picture 2" descr="Biletino · Hadi Resim Yapalı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140969"/>
            <a:ext cx="8229600" cy="3717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6092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037112" y="1399223"/>
            <a:ext cx="4608512" cy="5040560"/>
          </a:xfrm>
        </p:spPr>
        <p:style>
          <a:lnRef idx="1">
            <a:schemeClr val="accent2"/>
          </a:lnRef>
          <a:fillRef idx="2">
            <a:schemeClr val="accent2"/>
          </a:fillRef>
          <a:effectRef idx="1">
            <a:schemeClr val="accent2"/>
          </a:effectRef>
          <a:fontRef idx="minor">
            <a:schemeClr val="dk1"/>
          </a:fontRef>
        </p:style>
        <p:txBody>
          <a:bodyPr>
            <a:noAutofit/>
          </a:bodyPr>
          <a:lstStyle/>
          <a:p>
            <a:r>
              <a:rPr lang="tr-TR" dirty="0" smtClean="0"/>
              <a:t>Gelişme </a:t>
            </a:r>
            <a:r>
              <a:rPr lang="tr-TR" dirty="0"/>
              <a:t>hakkı çocukların </a:t>
            </a:r>
            <a:r>
              <a:rPr lang="tr-TR" dirty="0" smtClean="0"/>
              <a:t>potansiyelleri doğrultusunda </a:t>
            </a:r>
            <a:r>
              <a:rPr lang="tr-TR" dirty="0"/>
              <a:t>neye erişmek istediklerini ve bu doğrultudaki ihtiyaçlarını belirler (Dağ ve arkadaşları, </a:t>
            </a:r>
            <a:r>
              <a:rPr lang="tr-TR" dirty="0" smtClean="0"/>
              <a:t>2015).</a:t>
            </a:r>
            <a:endParaRPr lang="tr-TR"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707904" cy="6669360"/>
          </a:xfrm>
          <a:prstGeom prst="rect">
            <a:avLst/>
          </a:prstGeom>
        </p:spPr>
      </p:pic>
    </p:spTree>
    <p:extLst>
      <p:ext uri="{BB962C8B-B14F-4D97-AF65-F5344CB8AC3E}">
        <p14:creationId xmlns:p14="http://schemas.microsoft.com/office/powerpoint/2010/main" val="2596539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51520" y="116633"/>
            <a:ext cx="8352928" cy="2592288"/>
          </a:xfrm>
        </p:spPr>
        <p:txBody>
          <a:bodyPr>
            <a:normAutofit fontScale="92500" lnSpcReduction="10000"/>
          </a:bodyPr>
          <a:lstStyle/>
          <a:p>
            <a:pPr algn="just"/>
            <a:r>
              <a:rPr lang="tr-TR" dirty="0" smtClean="0"/>
              <a:t>Dünya </a:t>
            </a:r>
            <a:r>
              <a:rPr lang="tr-TR" dirty="0"/>
              <a:t>üzerinde bulunan her çocuk azami ölçüde de olsa yetenekleri doğrultusunda hareket etme ve yeteneklerini geliştirme hakkına sahiptir. Bu haklar devletler tarafından çocuğun yüksek yararını göz önüne alarak, ayrım yapılmaksızın tüm çocuklara verilmelidir (Kurt, 2013; Akgül, 2010). </a:t>
            </a:r>
          </a:p>
          <a:p>
            <a:endParaRPr lang="tr-TR" dirty="0"/>
          </a:p>
        </p:txBody>
      </p:sp>
      <p:pic>
        <p:nvPicPr>
          <p:cNvPr id="3074" name="Picture 2" descr="Çocuklarda Zihinsel Gelişim Ölçüm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 y="2852936"/>
            <a:ext cx="9144029" cy="463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1054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54000"/>
            <a:ext cx="8229600" cy="1143000"/>
          </a:xfrm>
        </p:spPr>
        <p:txBody>
          <a:bodyPr>
            <a:normAutofit fontScale="90000"/>
          </a:bodyPr>
          <a:lstStyle/>
          <a:p>
            <a:r>
              <a:rPr lang="tr-TR" dirty="0"/>
              <a:t>Gelişim hakkı, kendi içinde altı alt kategoriye ayrılır. </a:t>
            </a:r>
          </a:p>
        </p:txBody>
      </p:sp>
      <p:sp>
        <p:nvSpPr>
          <p:cNvPr id="3" name="İçerik Yer Tutucusu 2"/>
          <p:cNvSpPr>
            <a:spLocks noGrp="1"/>
          </p:cNvSpPr>
          <p:nvPr>
            <p:ph idx="1"/>
          </p:nvPr>
        </p:nvSpPr>
        <p:spPr/>
        <p:txBody>
          <a:bodyPr>
            <a:normAutofit/>
          </a:bodyPr>
          <a:lstStyle/>
          <a:p>
            <a:r>
              <a:rPr lang="tr-TR" dirty="0" smtClean="0"/>
              <a:t>Bunlar</a:t>
            </a:r>
            <a:r>
              <a:rPr lang="tr-TR" dirty="0"/>
              <a:t>; </a:t>
            </a:r>
            <a:endParaRPr lang="tr-TR" dirty="0" smtClean="0"/>
          </a:p>
          <a:p>
            <a:endParaRPr lang="tr-TR" dirty="0"/>
          </a:p>
        </p:txBody>
      </p:sp>
      <p:graphicFrame>
        <p:nvGraphicFramePr>
          <p:cNvPr id="4" name="Diyagram 3"/>
          <p:cNvGraphicFramePr/>
          <p:nvPr>
            <p:extLst>
              <p:ext uri="{D42A27DB-BD31-4B8C-83A1-F6EECF244321}">
                <p14:modId xmlns:p14="http://schemas.microsoft.com/office/powerpoint/2010/main" val="1213306206"/>
              </p:ext>
            </p:extLst>
          </p:nvPr>
        </p:nvGraphicFramePr>
        <p:xfrm>
          <a:off x="611560" y="2265363"/>
          <a:ext cx="807524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41413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Eğitim Hakkı</a:t>
            </a:r>
            <a:endParaRPr lang="tr-TR" dirty="0"/>
          </a:p>
        </p:txBody>
      </p:sp>
      <p:sp>
        <p:nvSpPr>
          <p:cNvPr id="3" name="2 İçerik Yer Tutucusu"/>
          <p:cNvSpPr>
            <a:spLocks noGrp="1"/>
          </p:cNvSpPr>
          <p:nvPr>
            <p:ph idx="1"/>
          </p:nvPr>
        </p:nvSpPr>
        <p:spPr>
          <a:xfrm>
            <a:off x="457200" y="1600200"/>
            <a:ext cx="8229600" cy="4781128"/>
          </a:xfrm>
          <a:ln>
            <a:solidFill>
              <a:srgbClr val="E6E6E6"/>
            </a:solidFill>
          </a:ln>
        </p:spPr>
        <p:txBody>
          <a:bodyPr/>
          <a:lstStyle/>
          <a:p>
            <a:pPr algn="ctr"/>
            <a:r>
              <a:rPr lang="tr-TR" dirty="0" smtClean="0"/>
              <a:t>Her çocuğun kaliteli bir eğitim alma hakkı vardır!</a:t>
            </a:r>
          </a:p>
          <a:p>
            <a:pPr algn="just"/>
            <a:r>
              <a:rPr lang="tr-TR" sz="2400" b="1" i="1" dirty="0" smtClean="0"/>
              <a:t>Büyük önderimiz Atatürk’ün dediği gibi </a:t>
            </a:r>
            <a:r>
              <a:rPr lang="tr-TR" sz="2400" b="1" dirty="0" smtClean="0"/>
              <a:t>“Eğitimdir ki bir ulusu ya özgür, bağımsız, şanlı, yüce bir toplum halinde yaşatır veya bir ulusu esirliğe ve sefalete </a:t>
            </a:r>
            <a:r>
              <a:rPr lang="tr-TR" sz="2400" b="1" dirty="0" err="1" smtClean="0"/>
              <a:t>terkeder</a:t>
            </a:r>
            <a:r>
              <a:rPr lang="tr-TR" sz="2400" b="1" dirty="0" smtClean="0"/>
              <a:t>.”</a:t>
            </a:r>
          </a:p>
          <a:p>
            <a:endParaRPr lang="tr-TR" dirty="0"/>
          </a:p>
        </p:txBody>
      </p:sp>
      <p:pic>
        <p:nvPicPr>
          <p:cNvPr id="9219" name="Picture 3"/>
          <p:cNvPicPr>
            <a:picLocks noChangeAspect="1" noChangeArrowheads="1"/>
          </p:cNvPicPr>
          <p:nvPr/>
        </p:nvPicPr>
        <p:blipFill>
          <a:blip r:embed="rId2" cstate="print"/>
          <a:srcRect/>
          <a:stretch>
            <a:fillRect/>
          </a:stretch>
        </p:blipFill>
        <p:spPr bwMode="auto">
          <a:xfrm>
            <a:off x="1619672" y="4005064"/>
            <a:ext cx="6115050" cy="2194744"/>
          </a:xfrm>
          <a:prstGeom prst="rect">
            <a:avLst/>
          </a:prstGeom>
          <a:noFill/>
          <a:ln w="9525">
            <a:noFill/>
            <a:miter lim="800000"/>
            <a:headEnd/>
            <a:tailEnd/>
          </a:ln>
          <a:effectLst>
            <a:glow rad="101600">
              <a:schemeClr val="accent1">
                <a:satMod val="175000"/>
                <a:alpha val="40000"/>
              </a:schemeClr>
            </a:glow>
          </a:effectLst>
        </p:spPr>
      </p:pic>
    </p:spTree>
    <p:extLst>
      <p:ext uri="{BB962C8B-B14F-4D97-AF65-F5344CB8AC3E}">
        <p14:creationId xmlns:p14="http://schemas.microsoft.com/office/powerpoint/2010/main" val="14452212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4427984" y="0"/>
            <a:ext cx="4716016" cy="6858000"/>
          </a:xfrm>
          <a:prstGeom prst="rect">
            <a:avLst/>
          </a:prstGeom>
          <a:noFill/>
          <a:ln w="9525">
            <a:noFill/>
            <a:miter lim="800000"/>
            <a:headEnd/>
            <a:tailEnd/>
          </a:ln>
          <a:effectLst>
            <a:glow rad="63500">
              <a:schemeClr val="accent2">
                <a:satMod val="175000"/>
                <a:alpha val="40000"/>
              </a:schemeClr>
            </a:glow>
          </a:effectLst>
        </p:spPr>
      </p:pic>
      <p:sp>
        <p:nvSpPr>
          <p:cNvPr id="5" name="4 Metin kutusu"/>
          <p:cNvSpPr txBox="1"/>
          <p:nvPr/>
        </p:nvSpPr>
        <p:spPr>
          <a:xfrm>
            <a:off x="179512" y="1351508"/>
            <a:ext cx="4104456" cy="4154984"/>
          </a:xfrm>
          <a:prstGeom prst="rect">
            <a:avLst/>
          </a:prstGeom>
          <a:noFill/>
        </p:spPr>
        <p:txBody>
          <a:bodyPr wrap="square" rtlCol="0">
            <a:spAutoFit/>
          </a:bodyPr>
          <a:lstStyle/>
          <a:p>
            <a:pPr algn="just"/>
            <a:r>
              <a:rPr lang="tr-TR" sz="2400" b="1" dirty="0" smtClean="0"/>
              <a:t>Suriye'den Türkiye'ye göçlerin başladığı 2011 yılından bu yana 150 bin çocuk Türkiye’de doğdu. </a:t>
            </a:r>
          </a:p>
          <a:p>
            <a:pPr algn="just"/>
            <a:endParaRPr lang="tr-TR" sz="2400" b="1" dirty="0" smtClean="0"/>
          </a:p>
          <a:p>
            <a:pPr algn="just"/>
            <a:r>
              <a:rPr lang="tr-TR" sz="2400" b="1" dirty="0" smtClean="0"/>
              <a:t>18 yaşından küçük Suriyelilerin sayısı yaklaşık 1.2 milyon.</a:t>
            </a:r>
          </a:p>
          <a:p>
            <a:pPr algn="just"/>
            <a:endParaRPr lang="tr-TR" sz="2400" b="1" dirty="0"/>
          </a:p>
          <a:p>
            <a:pPr algn="just"/>
            <a:r>
              <a:rPr lang="tr-TR" sz="2400" b="1" dirty="0" smtClean="0"/>
              <a:t>Okul çağında olan 600 bin çocuğun eğitime erişim oranı ise yüzde 20'yi geçmiyor.</a:t>
            </a:r>
            <a:endParaRPr lang="tr-TR" sz="2400" b="1" dirty="0"/>
          </a:p>
        </p:txBody>
      </p:sp>
    </p:spTree>
    <p:extLst>
      <p:ext uri="{BB962C8B-B14F-4D97-AF65-F5344CB8AC3E}">
        <p14:creationId xmlns:p14="http://schemas.microsoft.com/office/powerpoint/2010/main" val="3992380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55575" y="3429000"/>
            <a:ext cx="8808913" cy="3210694"/>
          </a:xfrm>
        </p:spPr>
        <p:txBody>
          <a:bodyPr>
            <a:normAutofit fontScale="77500" lnSpcReduction="20000"/>
          </a:bodyPr>
          <a:lstStyle/>
          <a:p>
            <a:pPr algn="just">
              <a:buNone/>
            </a:pPr>
            <a:r>
              <a:rPr lang="tr-TR" dirty="0" smtClean="0"/>
              <a:t>		</a:t>
            </a:r>
            <a:r>
              <a:rPr lang="tr-TR" b="1" dirty="0" smtClean="0"/>
              <a:t>Günümüzde Sahra-altı Afrika’da eğitime katılım dünya ortalamasına göre daha düşük bir seyir izlemektedir. Kıtanın geçirdiği sömürgecilik dönemi ve günümüzde kronik hale gelen yoksulluk gibi sorunlar, eğitime katılımı olumsuz etkileyen unsurların başında gelmektedir. Hiçbir resmî eğitim almamış yetişkinlerin (25 yaş ve üstü) dünya genelinde ortalaması %20 yani her 5 kişiden 1’i iken bu oran Sahra-altı Afrika’da %41 dolaylarında seyretmektedir. Buna karşın bu oran Avrupa’da sadece %2’dir. </a:t>
            </a:r>
            <a:endParaRPr lang="tr-TR" b="1" dirty="0"/>
          </a:p>
        </p:txBody>
      </p:sp>
      <p:pic>
        <p:nvPicPr>
          <p:cNvPr id="1026" name="Picture 2" descr="Kovid-19 Afrika&amp;#39;da eğitimde eşitsizliği arttırd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2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3332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11560" y="692696"/>
            <a:ext cx="8229600" cy="1143000"/>
          </a:xfrm>
        </p:spPr>
        <p:txBody>
          <a:bodyPr>
            <a:normAutofit fontScale="90000"/>
          </a:bodyPr>
          <a:lstStyle/>
          <a:p>
            <a:r>
              <a:rPr lang="tr-TR" b="1" dirty="0" smtClean="0"/>
              <a:t>UNICEF: 463 milyon çocuk eğitimden mahrum kaldı</a:t>
            </a:r>
            <a:br>
              <a:rPr lang="tr-TR" b="1" dirty="0" smtClean="0"/>
            </a:br>
            <a:endParaRPr lang="tr-TR" dirty="0"/>
          </a:p>
        </p:txBody>
      </p:sp>
      <p:sp>
        <p:nvSpPr>
          <p:cNvPr id="3" name="2 İçerik Yer Tutucusu"/>
          <p:cNvSpPr>
            <a:spLocks noGrp="1"/>
          </p:cNvSpPr>
          <p:nvPr>
            <p:ph idx="1"/>
          </p:nvPr>
        </p:nvSpPr>
        <p:spPr>
          <a:xfrm>
            <a:off x="0" y="1587377"/>
            <a:ext cx="4716016" cy="5009975"/>
          </a:xfrm>
        </p:spPr>
        <p:txBody>
          <a:bodyPr>
            <a:normAutofit fontScale="92500" lnSpcReduction="10000"/>
          </a:bodyPr>
          <a:lstStyle/>
          <a:p>
            <a:pPr>
              <a:buNone/>
            </a:pPr>
            <a:r>
              <a:rPr lang="tr-TR" dirty="0" smtClean="0"/>
              <a:t>	</a:t>
            </a:r>
            <a:r>
              <a:rPr lang="tr-TR" b="1" dirty="0" smtClean="0"/>
              <a:t>UNICEF, </a:t>
            </a:r>
            <a:r>
              <a:rPr lang="tr-TR" b="1" dirty="0" err="1" smtClean="0"/>
              <a:t>koronavirüs</a:t>
            </a:r>
            <a:endParaRPr lang="tr-TR" b="1" dirty="0"/>
          </a:p>
          <a:p>
            <a:pPr>
              <a:buNone/>
            </a:pPr>
            <a:r>
              <a:rPr lang="tr-TR" b="1" dirty="0" smtClean="0"/>
              <a:t>	tedbirleri kapsamında</a:t>
            </a:r>
          </a:p>
          <a:p>
            <a:pPr>
              <a:buNone/>
            </a:pPr>
            <a:r>
              <a:rPr lang="tr-TR" b="1" dirty="0" smtClean="0"/>
              <a:t>	okulların kapatılması nedeniyle dünyada yaklaşık 463 milyon öğrencinin eğitim alamadığını belirterek, hükümetlere okulların açılmasının öncelikli olması çağrısında bulunmuştu. </a:t>
            </a:r>
            <a:endParaRPr lang="tr-TR" b="1" dirty="0"/>
          </a:p>
        </p:txBody>
      </p:sp>
      <p:pic>
        <p:nvPicPr>
          <p:cNvPr id="1026" name="Picture 2"/>
          <p:cNvPicPr>
            <a:picLocks noChangeAspect="1" noChangeArrowheads="1"/>
          </p:cNvPicPr>
          <p:nvPr/>
        </p:nvPicPr>
        <p:blipFill>
          <a:blip r:embed="rId2" cstate="print"/>
          <a:srcRect/>
          <a:stretch>
            <a:fillRect/>
          </a:stretch>
        </p:blipFill>
        <p:spPr bwMode="auto">
          <a:xfrm>
            <a:off x="4716016" y="1600200"/>
            <a:ext cx="4427984" cy="52578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269341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4"/>
          <p:cNvGraphicFramePr>
            <a:graphicFrameLocks noGrp="1"/>
          </p:cNvGraphicFramePr>
          <p:nvPr>
            <p:ph idx="1"/>
            <p:extLst>
              <p:ext uri="{D42A27DB-BD31-4B8C-83A1-F6EECF244321}">
                <p14:modId xmlns:p14="http://schemas.microsoft.com/office/powerpoint/2010/main" val="143962483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Unvan 3"/>
          <p:cNvSpPr>
            <a:spLocks noGrp="1"/>
          </p:cNvSpPr>
          <p:nvPr>
            <p:ph type="title"/>
          </p:nvPr>
        </p:nvSpPr>
        <p:spPr>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r>
              <a:rPr lang="tr-TR" sz="3600" dirty="0" smtClean="0">
                <a:ln w="0"/>
                <a:solidFill>
                  <a:schemeClr val="tx1"/>
                </a:solidFill>
                <a:effectLst>
                  <a:outerShdw blurRad="38100" dist="19050" dir="2700000" algn="tl" rotWithShape="0">
                    <a:schemeClr val="dk1">
                      <a:alpha val="40000"/>
                    </a:schemeClr>
                  </a:outerShdw>
                </a:effectLst>
                <a:latin typeface="Arial Black" panose="020B0A04020102020204" pitchFamily="34" charset="0"/>
              </a:rPr>
              <a:t>Sunum İçeriği</a:t>
            </a:r>
            <a:endParaRPr lang="tr-TR" sz="3600" dirty="0">
              <a:ln w="0"/>
              <a:solidFill>
                <a:schemeClr val="tx1"/>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12320338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55575" y="1319128"/>
            <a:ext cx="4630369" cy="4918183"/>
          </a:xfrm>
        </p:spPr>
        <p:txBody>
          <a:bodyPr>
            <a:normAutofit fontScale="77500" lnSpcReduction="20000"/>
          </a:bodyPr>
          <a:lstStyle/>
          <a:p>
            <a:r>
              <a:rPr lang="tr-TR" dirty="0" smtClean="0"/>
              <a:t>Türkiye’de on altı yaşın altındaki çocuk evlilikleri resmi olarak kayıt altına alınmadığından çocuk evliliklerinin oranı hakkında kesin bilgiler yoktur.</a:t>
            </a:r>
          </a:p>
          <a:p>
            <a:r>
              <a:rPr lang="tr-TR" dirty="0" smtClean="0"/>
              <a:t>Türkiye’de ilk evlenme yaşı ile ilgili Başbakanlık Aile ve Sosyal Araştırmalar Genel Müdürlüğü tarafından yapılan Aile Yapısı Araştırması’na (2006) göre on sekiz yaşından önce evlenme oranı kadınlarda %31.7; erkelerde ise %6.9’dur</a:t>
            </a:r>
          </a:p>
          <a:p>
            <a:endParaRPr lang="tr-TR" dirty="0"/>
          </a:p>
        </p:txBody>
      </p:sp>
      <p:sp>
        <p:nvSpPr>
          <p:cNvPr id="27650" name="AutoShape 2" descr="C:\Users\ezgi\Desktop\5b524df65379ff07d48c9542.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7652" name="AutoShape 4" descr="C:\Users\ezgi\Desktop\5b524df65379ff07d48c9542.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7654" name="AutoShape 6" descr="C:\Users\ezgi\Desktop\5b524df65379ff07d48c9542.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27656" name="AutoShape 8" descr="C:\Users\ezgi\Desktop\5b524df65379ff07d48c9542.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028" name="AutoShape 4" descr="C:\Users\ezgi\Desktop\5b524df65379ff07d48c9542.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030" name="AutoShape 6" descr="C:\Users\ezgi\Desktop\5b524df65379ff07d48c9542.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032" name="AutoShape 8" descr="C:\Users\ezgi\Desktop\5b524df65379ff07d48c9542.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5" name="Dikdörtgen 4"/>
          <p:cNvSpPr/>
          <p:nvPr/>
        </p:nvSpPr>
        <p:spPr>
          <a:xfrm>
            <a:off x="1" y="324235"/>
            <a:ext cx="4643438" cy="830997"/>
          </a:xfrm>
          <a:prstGeom prst="rect">
            <a:avLst/>
          </a:prstGeom>
        </p:spPr>
        <p:txBody>
          <a:bodyPr wrap="square">
            <a:spAutoFit/>
          </a:bodyPr>
          <a:lstStyle/>
          <a:p>
            <a:pPr algn="ctr"/>
            <a:r>
              <a:rPr lang="tr-TR" sz="2400" b="1" dirty="0"/>
              <a:t>Eğitimin Hakkından Mahrum Kalan Çocuklar</a:t>
            </a:r>
          </a:p>
        </p:txBody>
      </p:sp>
      <p:pic>
        <p:nvPicPr>
          <p:cNvPr id="2050" name="Picture 2" descr="CHP&amp;#39;den çocuk yaşta evlendirmelere karşı &amp;#39;yeni evlilik yaşı&amp;#39; öneri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5943" y="0"/>
            <a:ext cx="43528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7497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476673"/>
            <a:ext cx="8229600" cy="2232248"/>
          </a:xfrm>
        </p:spPr>
        <p:txBody>
          <a:bodyPr/>
          <a:lstStyle/>
          <a:p>
            <a:r>
              <a:rPr lang="tr-TR" dirty="0" smtClean="0"/>
              <a:t>Mardin ilinde yapılan bir çalışmaya katılan kadınların ise % 56.1’inin on dokuz yaşından önce evlendiği (Ertem ve ark., 2008) görülmüştür.</a:t>
            </a:r>
            <a:endParaRPr lang="tr-TR" dirty="0"/>
          </a:p>
        </p:txBody>
      </p:sp>
      <p:pic>
        <p:nvPicPr>
          <p:cNvPr id="6" name="Picture 2"/>
          <p:cNvPicPr>
            <a:picLocks noChangeAspect="1" noChangeArrowheads="1"/>
          </p:cNvPicPr>
          <p:nvPr/>
        </p:nvPicPr>
        <p:blipFill>
          <a:blip r:embed="rId2" cstate="print"/>
          <a:srcRect/>
          <a:stretch>
            <a:fillRect/>
          </a:stretch>
        </p:blipFill>
        <p:spPr bwMode="auto">
          <a:xfrm>
            <a:off x="1691110" y="2996952"/>
            <a:ext cx="5904656" cy="3321368"/>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6901881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61802" y="260648"/>
            <a:ext cx="8363272" cy="3168352"/>
          </a:xfrm>
        </p:spPr>
        <p:txBody>
          <a:bodyPr>
            <a:normAutofit fontScale="85000" lnSpcReduction="10000"/>
          </a:bodyPr>
          <a:lstStyle/>
          <a:p>
            <a:pPr marL="0" indent="0" algn="just">
              <a:buNone/>
            </a:pPr>
            <a:r>
              <a:rPr lang="tr-TR" dirty="0" smtClean="0"/>
              <a:t>Çocuk evliliklerinin diğer ülkelerdeki yaygınlığı incelendiğinde ise bu oranın ülkelerin gelişmişlik düzeyi arttıkça azalma eğilimi gösterdiği anlaşılmaktadır (</a:t>
            </a:r>
            <a:r>
              <a:rPr lang="tr-TR" dirty="0" err="1" smtClean="0"/>
              <a:t>Özcebe</a:t>
            </a:r>
            <a:r>
              <a:rPr lang="tr-TR" dirty="0" smtClean="0"/>
              <a:t> ve Biçer, 2013). Bu iddia ile paralel olarak Japonya, İsveç, Kanada, İngiltere ve Fransa’da çocuk evliliklerinin tüm evliliklerin %1’inden daha azını; </a:t>
            </a:r>
            <a:r>
              <a:rPr lang="tr-TR" dirty="0" err="1" smtClean="0"/>
              <a:t>Nijer</a:t>
            </a:r>
            <a:r>
              <a:rPr lang="tr-TR" dirty="0" smtClean="0"/>
              <a:t>, Demokratik Kongo Cumhuriyeti ve Afganistan’da ise %50’sinden daha fazlasını oluşturduğunu rapor etmiştir</a:t>
            </a:r>
            <a:endParaRPr lang="tr-TR" dirty="0"/>
          </a:p>
        </p:txBody>
      </p:sp>
      <p:pic>
        <p:nvPicPr>
          <p:cNvPr id="3074" name="Picture 2" descr="Dünya Günü 2021 nedir, Google&amp;#39;da neden Doodle oldu? 22 Nisan 2021 Dünya  Günü tarihçesi! - Güncel Haberler Son Daki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3016"/>
            <a:ext cx="9144000" cy="3377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1946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926381"/>
          </a:xfrm>
        </p:spPr>
        <p:txBody>
          <a:bodyPr/>
          <a:lstStyle/>
          <a:p>
            <a:r>
              <a:rPr lang="tr-TR" b="1" dirty="0" smtClean="0"/>
              <a:t>Dinlenme Hakkı</a:t>
            </a:r>
            <a:endParaRPr lang="tr-TR" b="1" dirty="0"/>
          </a:p>
        </p:txBody>
      </p:sp>
      <p:sp>
        <p:nvSpPr>
          <p:cNvPr id="3" name="2 İçerik Yer Tutucusu"/>
          <p:cNvSpPr>
            <a:spLocks noGrp="1"/>
          </p:cNvSpPr>
          <p:nvPr>
            <p:ph idx="1"/>
          </p:nvPr>
        </p:nvSpPr>
        <p:spPr>
          <a:xfrm>
            <a:off x="472226" y="1292597"/>
            <a:ext cx="8507288" cy="2692896"/>
          </a:xfrm>
        </p:spPr>
        <p:txBody>
          <a:bodyPr>
            <a:normAutofit fontScale="92500"/>
          </a:bodyPr>
          <a:lstStyle/>
          <a:p>
            <a:pPr marL="0" indent="0">
              <a:buNone/>
            </a:pPr>
            <a:r>
              <a:rPr lang="tr-TR" dirty="0" smtClean="0"/>
              <a:t>Birleşmiş Milletler </a:t>
            </a:r>
            <a:r>
              <a:rPr lang="tr-TR" b="1" dirty="0" smtClean="0"/>
              <a:t>Çocuk</a:t>
            </a:r>
            <a:r>
              <a:rPr lang="tr-TR" dirty="0" smtClean="0"/>
              <a:t> Haklarına Dair Sözleşmesi, Madde 31: Taraf Devletler </a:t>
            </a:r>
            <a:r>
              <a:rPr lang="tr-TR" b="1" dirty="0" smtClean="0"/>
              <a:t>çocuğun dinlenme</a:t>
            </a:r>
            <a:r>
              <a:rPr lang="tr-TR" dirty="0" smtClean="0"/>
              <a:t>, boş zaman değerlendirme, oynama ve yaşına uygun eğlence (etkinliklerinde) bulunma ve kültürel ve sanatsal yaşama serbestçe katılma </a:t>
            </a:r>
            <a:r>
              <a:rPr lang="tr-TR" b="1" dirty="0" smtClean="0"/>
              <a:t>hakkını</a:t>
            </a:r>
            <a:r>
              <a:rPr lang="tr-TR" dirty="0" smtClean="0"/>
              <a:t> tanırlar</a:t>
            </a:r>
            <a:endParaRPr lang="tr-TR" dirty="0"/>
          </a:p>
        </p:txBody>
      </p:sp>
      <p:pic>
        <p:nvPicPr>
          <p:cNvPr id="4100" name="Picture 4" descr="Çocukların Yaşam Hakkı Devletlerin Sorumluluğundadır - bi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17032"/>
            <a:ext cx="9144000" cy="314096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1010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260648"/>
            <a:ext cx="8820472" cy="2116832"/>
          </a:xfrm>
        </p:spPr>
        <p:txBody>
          <a:bodyPr>
            <a:normAutofit fontScale="85000" lnSpcReduction="20000"/>
          </a:bodyPr>
          <a:lstStyle/>
          <a:p>
            <a:pPr algn="ctr">
              <a:buNone/>
            </a:pPr>
            <a:r>
              <a:rPr lang="tr-TR" b="1" dirty="0" smtClean="0"/>
              <a:t>	Öğretmenlerin büyük çoğunluğu öğrencilerin oyun ve dinlenme hakkını yeterli olarak kullanamadıkları görüşündedir. Oyun alanları ve parklar yetersiz olduğundan oyun hakkı tam olarak kullanılamamakta, çocuklar çeşitli işlerde çalıştırıldığından dinlenememektedirler (Topsakal,2012)</a:t>
            </a:r>
            <a:endParaRPr lang="tr-TR" b="1" dirty="0"/>
          </a:p>
        </p:txBody>
      </p:sp>
      <p:pic>
        <p:nvPicPr>
          <p:cNvPr id="5122" name="Picture 2" descr="Çocuk işçilerde umutsuzluk ve depresyonun sınıfsal yapısı - Mahmut Yılmaz |  Umut-S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93504"/>
            <a:ext cx="9144000" cy="425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7299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5805264"/>
            <a:ext cx="8229600" cy="320899"/>
          </a:xfrm>
        </p:spPr>
        <p:txBody>
          <a:bodyPr>
            <a:normAutofit fontScale="55000" lnSpcReduction="20000"/>
          </a:bodyPr>
          <a:lstStyle/>
          <a:p>
            <a:r>
              <a:rPr lang="tr-TR" dirty="0"/>
              <a:t>https://www.youtube.com/watch?v=UApXRX49f2Y&amp;t=1s</a:t>
            </a:r>
          </a:p>
        </p:txBody>
      </p:sp>
      <p:pic>
        <p:nvPicPr>
          <p:cNvPr id="4" name="Türkiye'deki Suriyeli çocuk işçiler - BBC TÜRKÇ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000750"/>
          </a:xfrm>
          <a:prstGeom prst="rect">
            <a:avLst/>
          </a:prstGeom>
        </p:spPr>
      </p:pic>
    </p:spTree>
    <p:extLst>
      <p:ext uri="{BB962C8B-B14F-4D97-AF65-F5344CB8AC3E}">
        <p14:creationId xmlns:p14="http://schemas.microsoft.com/office/powerpoint/2010/main" val="686113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28638" y="404665"/>
            <a:ext cx="8229600" cy="2808312"/>
          </a:xfrm>
        </p:spPr>
        <p:txBody>
          <a:bodyPr/>
          <a:lstStyle/>
          <a:p>
            <a:pPr algn="just"/>
            <a:r>
              <a:rPr lang="tr-TR" dirty="0" smtClean="0"/>
              <a:t>“Çocukların kayıp, göç, travma deneyimlerinden sonra bir normallik hissine kavuşmalarında </a:t>
            </a:r>
            <a:r>
              <a:rPr lang="tr-TR" u="sng" dirty="0" smtClean="0"/>
              <a:t>oyun, dinlenme ve kültürel aktivite fırsatlarının </a:t>
            </a:r>
            <a:r>
              <a:rPr lang="tr-TR" dirty="0" smtClean="0"/>
              <a:t>iyileştirici ve </a:t>
            </a:r>
            <a:r>
              <a:rPr lang="tr-TR" dirty="0" err="1" smtClean="0"/>
              <a:t>rehabilite</a:t>
            </a:r>
            <a:r>
              <a:rPr lang="tr-TR" dirty="0" smtClean="0"/>
              <a:t> edici rolü vardır.”</a:t>
            </a:r>
            <a:endParaRPr lang="tr-TR" dirty="0"/>
          </a:p>
        </p:txBody>
      </p:sp>
      <p:pic>
        <p:nvPicPr>
          <p:cNvPr id="6146" name="Picture 2" descr="Milyonlarca çocuk ülkelerinden göç etmek zorunda kalıyor | by AID  Uluslararası Doktorlar Derneği | 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6952"/>
            <a:ext cx="9144000" cy="386104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663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251520" y="1052736"/>
            <a:ext cx="8579296" cy="4320480"/>
          </a:xfrm>
        </p:spPr>
        <p:txBody>
          <a:bodyPr>
            <a:normAutofit fontScale="85000" lnSpcReduction="20000"/>
          </a:bodyPr>
          <a:lstStyle/>
          <a:p>
            <a:pPr algn="just"/>
            <a:r>
              <a:rPr lang="tr-TR" b="1" dirty="0" smtClean="0"/>
              <a:t>Çatışma ortamlarında, doğal ve beşeri afetlerde çocukların oyun hakkı meselesi genellikle göz ardı ediliyor; halbuki çocukların oyuna en çok ihtiyacı olduğu durumlar bu zamanlar.</a:t>
            </a:r>
          </a:p>
          <a:p>
            <a:pPr algn="just"/>
            <a:r>
              <a:rPr lang="tr-TR" b="1" dirty="0" smtClean="0"/>
              <a:t> Birçok insani yardım kuruluşu barınma ve beslenme gibi temel yardımları sağlasa da, oyun ve eğitim genellikle ikincil plana atılıyor. </a:t>
            </a:r>
          </a:p>
          <a:p>
            <a:pPr algn="just"/>
            <a:r>
              <a:rPr lang="tr-TR" b="1" dirty="0" smtClean="0"/>
              <a:t>Örneğin tüm insani yardım fonlarının sadece % 3’ü eğitime gidiyor. Oyunun bu fonlardaki payını ise ölçümleyemiyoruz. Şaşırtıcı bir şekilde, çocuklar kriz durumlarından en ağır etkilenenler olsa da en az miktarda desteği alıyorlar.</a:t>
            </a:r>
            <a:endParaRPr lang="tr-TR" b="1" dirty="0"/>
          </a:p>
        </p:txBody>
      </p:sp>
    </p:spTree>
    <p:extLst>
      <p:ext uri="{BB962C8B-B14F-4D97-AF65-F5344CB8AC3E}">
        <p14:creationId xmlns:p14="http://schemas.microsoft.com/office/powerpoint/2010/main" val="23115034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ezgi\Desktop\oyun-hakki-kilavuz.png"/>
          <p:cNvPicPr>
            <a:picLocks noGrp="1" noChangeAspect="1" noChangeArrowheads="1"/>
          </p:cNvPicPr>
          <p:nvPr>
            <p:ph idx="1"/>
          </p:nvPr>
        </p:nvPicPr>
        <p:blipFill>
          <a:blip r:embed="rId2" cstate="print"/>
          <a:srcRect/>
          <a:stretch>
            <a:fillRect/>
          </a:stretch>
        </p:blipFill>
        <p:spPr bwMode="auto">
          <a:xfrm>
            <a:off x="466974" y="548680"/>
            <a:ext cx="8352928" cy="4176463"/>
          </a:xfrm>
          <a:prstGeom prst="rect">
            <a:avLst/>
          </a:prstGeom>
          <a:noFill/>
        </p:spPr>
      </p:pic>
      <p:sp>
        <p:nvSpPr>
          <p:cNvPr id="7" name="6 Metin kutusu"/>
          <p:cNvSpPr txBox="1"/>
          <p:nvPr/>
        </p:nvSpPr>
        <p:spPr>
          <a:xfrm>
            <a:off x="574986" y="5517232"/>
            <a:ext cx="8136904" cy="584775"/>
          </a:xfrm>
          <a:prstGeom prst="rect">
            <a:avLst/>
          </a:prstGeom>
          <a:noFill/>
        </p:spPr>
        <p:txBody>
          <a:bodyPr wrap="square" rtlCol="0">
            <a:spAutoFit/>
          </a:bodyPr>
          <a:lstStyle/>
          <a:p>
            <a:pPr algn="ctr" fontAlgn="base"/>
            <a:r>
              <a:rPr lang="tr-TR" sz="3200" dirty="0" smtClean="0">
                <a:hlinkClick r:id="rId3"/>
              </a:rPr>
              <a:t>bit.</a:t>
            </a:r>
            <a:r>
              <a:rPr lang="tr-TR" sz="3200" dirty="0" err="1" smtClean="0">
                <a:hlinkClick r:id="rId3"/>
              </a:rPr>
              <a:t>ly</a:t>
            </a:r>
            <a:r>
              <a:rPr lang="tr-TR" sz="3200" dirty="0" smtClean="0">
                <a:hlinkClick r:id="rId3"/>
              </a:rPr>
              <a:t>/oyun-hakki-</a:t>
            </a:r>
            <a:r>
              <a:rPr lang="tr-TR" sz="3200" dirty="0" err="1" smtClean="0">
                <a:hlinkClick r:id="rId3"/>
              </a:rPr>
              <a:t>kilavuz</a:t>
            </a:r>
            <a:endParaRPr lang="tr-TR" sz="3200" dirty="0"/>
          </a:p>
        </p:txBody>
      </p:sp>
      <p:sp>
        <p:nvSpPr>
          <p:cNvPr id="2" name="Dikdörtgen 1"/>
          <p:cNvSpPr/>
          <p:nvPr/>
        </p:nvSpPr>
        <p:spPr>
          <a:xfrm>
            <a:off x="2510161" y="6121617"/>
            <a:ext cx="4266553" cy="369332"/>
          </a:xfrm>
          <a:prstGeom prst="rect">
            <a:avLst/>
          </a:prstGeom>
        </p:spPr>
        <p:txBody>
          <a:bodyPr wrap="none">
            <a:spAutoFit/>
          </a:bodyPr>
          <a:lstStyle/>
          <a:p>
            <a:r>
              <a:rPr lang="tr-TR" dirty="0"/>
              <a:t>ÇOCUK İZİ - İZMİR ÇOCUK ÇALIŞMALARI AĞI</a:t>
            </a:r>
          </a:p>
        </p:txBody>
      </p:sp>
    </p:spTree>
    <p:extLst>
      <p:ext uri="{BB962C8B-B14F-4D97-AF65-F5344CB8AC3E}">
        <p14:creationId xmlns:p14="http://schemas.microsoft.com/office/powerpoint/2010/main" val="3159411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b="1" dirty="0" smtClean="0"/>
              <a:t>Düşünce, Din ve Vicdan Özgürlüğü</a:t>
            </a:r>
            <a:endParaRPr lang="tr-TR" b="1" dirty="0"/>
          </a:p>
        </p:txBody>
      </p:sp>
      <p:sp>
        <p:nvSpPr>
          <p:cNvPr id="3" name="2 İçerik Yer Tutucusu"/>
          <p:cNvSpPr>
            <a:spLocks noGrp="1"/>
          </p:cNvSpPr>
          <p:nvPr>
            <p:ph idx="1"/>
          </p:nvPr>
        </p:nvSpPr>
        <p:spPr>
          <a:xfrm>
            <a:off x="457200" y="1384781"/>
            <a:ext cx="8229600" cy="2764904"/>
          </a:xfrm>
        </p:spPr>
        <p:txBody>
          <a:bodyPr/>
          <a:lstStyle/>
          <a:p>
            <a:pPr>
              <a:buNone/>
            </a:pPr>
            <a:endParaRPr lang="tr-TR" dirty="0" smtClean="0"/>
          </a:p>
          <a:p>
            <a:pPr>
              <a:buNone/>
            </a:pPr>
            <a:r>
              <a:rPr lang="tr-TR" b="1" dirty="0" smtClean="0"/>
              <a:t>    Düşünce özgürlüğü ?</a:t>
            </a:r>
          </a:p>
          <a:p>
            <a:pPr>
              <a:buNone/>
            </a:pPr>
            <a:r>
              <a:rPr lang="tr-TR" dirty="0" smtClean="0"/>
              <a:t>	Kişinin, inançlarını, kanılarını, düşündüklerini hiçbir baskıya uğramadan özgürce açıklayıp yayabilmesidir. </a:t>
            </a:r>
          </a:p>
          <a:p>
            <a:pPr>
              <a:buNone/>
            </a:pPr>
            <a:endParaRPr lang="tr-TR" dirty="0"/>
          </a:p>
        </p:txBody>
      </p:sp>
    </p:spTree>
    <p:extLst>
      <p:ext uri="{BB962C8B-B14F-4D97-AF65-F5344CB8AC3E}">
        <p14:creationId xmlns:p14="http://schemas.microsoft.com/office/powerpoint/2010/main" val="8844892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8" y="1107996"/>
            <a:ext cx="8229600" cy="4525963"/>
          </a:xfrm>
        </p:spPr>
        <p:txBody>
          <a:bodyPr>
            <a:normAutofit/>
          </a:bodyPr>
          <a:lstStyle/>
          <a:p>
            <a:pPr algn="just"/>
            <a:r>
              <a:rPr lang="tr-TR" b="1" dirty="0"/>
              <a:t>Dünya’daki nüfusun büyük bir çoğunluğunu oluşturan çocukların değeri tartışılmazdır. Çocuk kavram olarak birçok yerde karşımıza çıkar ve içinde bulunduğu yapıya ve koşullara göre de farklı şekillerde tanımlanır. Ergin sayılmayan her birey çocuk olarak kabul edilir. </a:t>
            </a: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3996023"/>
            <a:ext cx="2618603" cy="2846309"/>
          </a:xfrm>
          <a:prstGeom prst="rect">
            <a:avLst/>
          </a:prstGeom>
        </p:spPr>
      </p:pic>
      <p:sp>
        <p:nvSpPr>
          <p:cNvPr id="2" name="Metin kutusu 1"/>
          <p:cNvSpPr txBox="1"/>
          <p:nvPr/>
        </p:nvSpPr>
        <p:spPr>
          <a:xfrm>
            <a:off x="2117555" y="276081"/>
            <a:ext cx="5051765" cy="830997"/>
          </a:xfrm>
          <a:prstGeom prst="rect">
            <a:avLst/>
          </a:prstGeom>
          <a:noFill/>
        </p:spPr>
        <p:txBody>
          <a:bodyPr wrap="square" rtlCol="0">
            <a:spAutoFit/>
          </a:bodyPr>
          <a:lstStyle/>
          <a:p>
            <a:pPr algn="ctr"/>
            <a:r>
              <a:rPr lang="tr-TR" sz="4800" b="1" dirty="0" smtClean="0"/>
              <a:t>Çocuk Kavramı</a:t>
            </a:r>
            <a:endParaRPr lang="tr-TR" sz="4800" b="1" dirty="0"/>
          </a:p>
        </p:txBody>
      </p:sp>
    </p:spTree>
    <p:extLst>
      <p:ext uri="{BB962C8B-B14F-4D97-AF65-F5344CB8AC3E}">
        <p14:creationId xmlns:p14="http://schemas.microsoft.com/office/powerpoint/2010/main" val="17447143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89794" y="369674"/>
            <a:ext cx="8507288" cy="5577483"/>
          </a:xfrm>
        </p:spPr>
        <p:txBody>
          <a:bodyPr>
            <a:normAutofit fontScale="77500" lnSpcReduction="20000"/>
          </a:bodyPr>
          <a:lstStyle/>
          <a:p>
            <a:pPr algn="just"/>
            <a:r>
              <a:rPr lang="tr-TR" b="1" dirty="0" smtClean="0"/>
              <a:t>Birleşmiş Milletler Çocuk Hakları Sözleşmesinin 14.maddesine </a:t>
            </a:r>
            <a:r>
              <a:rPr lang="tr-TR" dirty="0" smtClean="0"/>
              <a:t>göre Taraf Devletlerin “..çocuğun düşünce, vicdan ve din özgürlükleri hakkına..” saygı göstermeleri gerekir.  </a:t>
            </a:r>
            <a:r>
              <a:rPr lang="tr-TR" b="1" dirty="0" smtClean="0"/>
              <a:t>Sözleşmenin 2 maddesi</a:t>
            </a:r>
            <a:r>
              <a:rPr lang="tr-TR" dirty="0" smtClean="0"/>
              <a:t> “Taraf Devletler, bu Sözleşmede yazılı olan hakları kendi yetkileri altında bulunan her çocuğa, kendilerinin, ana babalarının veya yasal vasilerinin sahip oldukları, ırk, renk, cinsiyet, dil, siyasal ya da başka düşünceler, ulusal, etnik ve sosyal köken, mülkiyet, sakatlık, doğuş ve diğer statüler nedeniyle hiçbir ayrım gözetmeksizin tanır ve taahhüt ederler. </a:t>
            </a:r>
          </a:p>
          <a:p>
            <a:pPr algn="just"/>
            <a:r>
              <a:rPr lang="tr-TR" dirty="0" smtClean="0"/>
              <a:t>Taraf Devletler, çocuğun ana-babasının, yasal vasilerinin veya ailesinin öteki üyelerinin durumları, faaliyetleri, açıklanan düşünceleri veya inançları nedeniyle her türlü ayırıma veya cezaya tabi tutulmasına karşı etkili biçimde korunması için gerekli tüm uygun önlemi alırlar.” ifadesi ile ayrımcılık yasağını getirmiştir. </a:t>
            </a:r>
            <a:endParaRPr lang="tr-TR" dirty="0"/>
          </a:p>
        </p:txBody>
      </p:sp>
      <p:pic>
        <p:nvPicPr>
          <p:cNvPr id="7170" name="Picture 2" descr="Dış İlişkiler Genel Müdürlüğü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5081679"/>
            <a:ext cx="2037427" cy="177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1033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23528" y="260648"/>
            <a:ext cx="8424936" cy="3600399"/>
          </a:xfrm>
        </p:spPr>
        <p:txBody>
          <a:bodyPr>
            <a:noAutofit/>
          </a:bodyPr>
          <a:lstStyle/>
          <a:p>
            <a:pPr algn="just">
              <a:buNone/>
            </a:pPr>
            <a:r>
              <a:rPr lang="tr-TR" sz="2400" b="1" dirty="0" smtClean="0"/>
              <a:t>Din, vicdan ve düşünce özgürlüğü konusunda öğretmenlerin</a:t>
            </a:r>
          </a:p>
          <a:p>
            <a:pPr algn="just">
              <a:buNone/>
            </a:pPr>
            <a:r>
              <a:rPr lang="tr-TR" sz="2400" b="1" dirty="0" smtClean="0"/>
              <a:t>tamamı din ve vicdan özgürlüğünün ailenin etkisi altında</a:t>
            </a:r>
          </a:p>
          <a:p>
            <a:pPr algn="just">
              <a:buNone/>
            </a:pPr>
            <a:r>
              <a:rPr lang="tr-TR" sz="2400" b="1" dirty="0" smtClean="0"/>
              <a:t>olduğunu, öğrencilerin bu konuda bir tercih yapamadıklarını</a:t>
            </a:r>
          </a:p>
          <a:p>
            <a:pPr algn="just">
              <a:buNone/>
            </a:pPr>
            <a:r>
              <a:rPr lang="tr-TR" sz="2400" b="1" dirty="0" smtClean="0"/>
              <a:t>belirtmişlerdir. </a:t>
            </a:r>
          </a:p>
          <a:p>
            <a:pPr algn="just">
              <a:buNone/>
            </a:pPr>
            <a:r>
              <a:rPr lang="tr-TR" sz="2400" b="1" dirty="0" smtClean="0"/>
              <a:t>Düşünce özgürlüğü konusunda ise öğretmenlerin çoğunluğu</a:t>
            </a:r>
          </a:p>
          <a:p>
            <a:pPr algn="just">
              <a:buNone/>
            </a:pPr>
            <a:r>
              <a:rPr lang="tr-TR" sz="2400" b="1" dirty="0" smtClean="0"/>
              <a:t>öğrencilerin bu haktan yararlanamadıklarını düşünmektedirler.</a:t>
            </a:r>
          </a:p>
          <a:p>
            <a:pPr algn="just">
              <a:buNone/>
            </a:pPr>
            <a:r>
              <a:rPr lang="tr-TR" sz="2400" b="1" dirty="0" smtClean="0"/>
              <a:t>(Sınıf Öğretmenlerinin Görüşlerine Göre Öğrencilerin Çocuk</a:t>
            </a:r>
          </a:p>
          <a:p>
            <a:pPr algn="just">
              <a:buNone/>
            </a:pPr>
            <a:r>
              <a:rPr lang="tr-TR" sz="2400" b="1" dirty="0" smtClean="0"/>
              <a:t>Haklarını Kullanmaları, Topsakal,2012)</a:t>
            </a:r>
            <a:endParaRPr lang="tr-TR" sz="2400" b="1" dirty="0"/>
          </a:p>
        </p:txBody>
      </p:sp>
      <p:pic>
        <p:nvPicPr>
          <p:cNvPr id="8194" name="Picture 2" descr="HABERLER | Çekmeköy 2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7596" y="3878523"/>
            <a:ext cx="4876800" cy="274320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5016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15516" y="1340768"/>
            <a:ext cx="8712968" cy="4525963"/>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buNone/>
            </a:pPr>
            <a:r>
              <a:rPr lang="tr-TR" dirty="0" smtClean="0"/>
              <a:t>Gelişme </a:t>
            </a:r>
            <a:r>
              <a:rPr lang="tr-TR" dirty="0"/>
              <a:t>Hakkı Sözleşmenin 6. maddesinde belirtildiği gibi devlet, çocuğun yaşamını ve gelişmesini güvence altına almakla yükümlüdür. Çocuğun gelişme hakkını kullanabilmesi, yeteneklerini geliştirebilmesi öncelikli olarak temel yaşama hakkına sahip olmasıyla mümkün olabilir. </a:t>
            </a:r>
          </a:p>
        </p:txBody>
      </p:sp>
    </p:spTree>
    <p:extLst>
      <p:ext uri="{BB962C8B-B14F-4D97-AF65-F5344CB8AC3E}">
        <p14:creationId xmlns:p14="http://schemas.microsoft.com/office/powerpoint/2010/main" val="34092743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t>Çocuğun toplum içerisinde özgür bir birey olarak yaşamını devam ettirebilmesi için devletin gerekli önlemleri alması ve çocuğun yüksek yararı gözetilerek ayırım yapmadan her çocuk için uygulanması önem taşımaktadır (Kurt, 2016: 112). </a:t>
            </a:r>
          </a:p>
          <a:p>
            <a:endParaRPr lang="tr-TR" dirty="0"/>
          </a:p>
        </p:txBody>
      </p:sp>
    </p:spTree>
    <p:extLst>
      <p:ext uri="{BB962C8B-B14F-4D97-AF65-F5344CB8AC3E}">
        <p14:creationId xmlns:p14="http://schemas.microsoft.com/office/powerpoint/2010/main" val="32021236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1602" y="188640"/>
            <a:ext cx="8229600" cy="2880320"/>
          </a:xfrm>
        </p:spPr>
        <p:txBody>
          <a:bodyPr>
            <a:normAutofit fontScale="77500" lnSpcReduction="20000"/>
          </a:bodyPr>
          <a:lstStyle/>
          <a:p>
            <a:pPr algn="just"/>
            <a:r>
              <a:rPr lang="tr-TR" dirty="0"/>
              <a:t>Çocuğun yeteneklerinin en üst düzeyde gelişmesi için </a:t>
            </a:r>
            <a:r>
              <a:rPr lang="tr-TR" dirty="0" err="1"/>
              <a:t>BMÇHS’nin</a:t>
            </a:r>
            <a:r>
              <a:rPr lang="tr-TR" dirty="0"/>
              <a:t> 28. maddesiyle çocukların eğitim hakkı tanınmış ve taraf devletler ücretsiz zorunlu temel eğitimi temin etmek, ortaöğretimi örgütlemek ve bunları tüm çocuklara açık kılmak, yükseköğretimin yetenekleri doğrultusunda bütün çocukların </a:t>
            </a:r>
            <a:r>
              <a:rPr lang="tr-TR" dirty="0" smtClean="0"/>
              <a:t>ulaşılabileceği </a:t>
            </a:r>
            <a:r>
              <a:rPr lang="tr-TR" dirty="0"/>
              <a:t>hale getirilmesiyle yükümlü tutulmuştur. 29. madde de ise devletlerden beklenen, çocuğun kişiliğinin, bedensel ve zihinsel yeteneklerinin mümkün olduğunca geliştirilmesidir (Akyüz, 2001). </a:t>
            </a:r>
          </a:p>
          <a:p>
            <a:pPr algn="just"/>
            <a:endParaRPr lang="tr-TR" dirty="0"/>
          </a:p>
          <a:p>
            <a:pPr algn="just"/>
            <a:endParaRPr lang="tr-TR" dirty="0"/>
          </a:p>
          <a:p>
            <a:pPr algn="just"/>
            <a:endParaRPr lang="tr-TR" dirty="0"/>
          </a:p>
        </p:txBody>
      </p:sp>
      <p:pic>
        <p:nvPicPr>
          <p:cNvPr id="4" name="Resim 3"/>
          <p:cNvPicPr>
            <a:picLocks noChangeAspect="1"/>
          </p:cNvPicPr>
          <p:nvPr/>
        </p:nvPicPr>
        <p:blipFill>
          <a:blip r:embed="rId2"/>
          <a:stretch>
            <a:fillRect/>
          </a:stretch>
        </p:blipFill>
        <p:spPr>
          <a:xfrm>
            <a:off x="-11194" y="3284985"/>
            <a:ext cx="9155193" cy="3573015"/>
          </a:xfrm>
          <a:prstGeom prst="rect">
            <a:avLst/>
          </a:prstGeom>
        </p:spPr>
      </p:pic>
    </p:spTree>
    <p:extLst>
      <p:ext uri="{BB962C8B-B14F-4D97-AF65-F5344CB8AC3E}">
        <p14:creationId xmlns:p14="http://schemas.microsoft.com/office/powerpoint/2010/main" val="17880817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153393"/>
            <a:ext cx="8363272" cy="2555527"/>
          </a:xfrm>
        </p:spPr>
        <p:txBody>
          <a:bodyPr>
            <a:normAutofit/>
          </a:bodyPr>
          <a:lstStyle/>
          <a:p>
            <a:pPr marL="0" indent="0">
              <a:buNone/>
            </a:pPr>
            <a:r>
              <a:rPr lang="tr-TR" dirty="0"/>
              <a:t>Gelişme hakkı çocuğun bilgi alma ve bilgi edinme hakkını, boş vakitlerini nitelikli bir biçimde değerlendirmesi, oyun oynaması ve dinlenmesi hakkının (Md 31) yanında din, vicdan ve düşünce özgürlüğünü içerir (Md 14</a:t>
            </a:r>
            <a:r>
              <a:rPr lang="tr-TR" dirty="0" smtClean="0"/>
              <a:t>).</a:t>
            </a:r>
          </a:p>
        </p:txBody>
      </p:sp>
      <p:pic>
        <p:nvPicPr>
          <p:cNvPr id="4098" name="Picture 2" descr="Çocuklara Özgürlük Tanımak - Ben anney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42135"/>
            <a:ext cx="9144000" cy="3915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9577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764704"/>
            <a:ext cx="8229600" cy="2016224"/>
          </a:xfrm>
        </p:spPr>
        <p:txBody>
          <a:bodyPr>
            <a:normAutofit fontScale="92500" lnSpcReduction="10000"/>
          </a:bodyPr>
          <a:lstStyle/>
          <a:p>
            <a:pPr algn="just"/>
            <a:endParaRPr lang="tr-TR" sz="2800" dirty="0" smtClean="0"/>
          </a:p>
          <a:p>
            <a:pPr algn="just"/>
            <a:r>
              <a:rPr lang="tr-TR" sz="2800" dirty="0" smtClean="0"/>
              <a:t>Bir </a:t>
            </a:r>
            <a:r>
              <a:rPr lang="tr-TR" sz="2800" dirty="0"/>
              <a:t>çocuğun gelişmesi onun yalnızca yetişkinlik dönemine hazırlanması anlamına gelmemektedir. Bu aynı zamanda çocuğun içinde bulunduğu dönemi en elverişli koşullarda yaşaması anlamına gelir. </a:t>
            </a:r>
            <a:endParaRPr lang="tr-TR" sz="2800" dirty="0" smtClean="0"/>
          </a:p>
        </p:txBody>
      </p:sp>
      <p:pic>
        <p:nvPicPr>
          <p:cNvPr id="6146" name="Picture 2" descr="Suriye&amp;#39;deki kamplarda 30 bine yakın yabancı çocuk korkunç koşullarda  tutuluyor&amp;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 y="3010188"/>
            <a:ext cx="8286750" cy="38290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Unvan 1"/>
          <p:cNvSpPr>
            <a:spLocks noGrp="1"/>
          </p:cNvSpPr>
          <p:nvPr>
            <p:ph type="title"/>
          </p:nvPr>
        </p:nvSpPr>
        <p:spPr>
          <a:xfrm>
            <a:off x="534849" y="-34774"/>
            <a:ext cx="8229600" cy="1143000"/>
          </a:xfrm>
        </p:spPr>
        <p:txBody>
          <a:bodyPr>
            <a:normAutofit/>
          </a:bodyPr>
          <a:lstStyle/>
          <a:p>
            <a:r>
              <a:rPr lang="tr-TR" dirty="0" smtClean="0"/>
              <a:t>Sonuç ve Öneriler</a:t>
            </a:r>
            <a:endParaRPr lang="tr-TR" dirty="0"/>
          </a:p>
        </p:txBody>
      </p:sp>
    </p:spTree>
    <p:extLst>
      <p:ext uri="{BB962C8B-B14F-4D97-AF65-F5344CB8AC3E}">
        <p14:creationId xmlns:p14="http://schemas.microsoft.com/office/powerpoint/2010/main" val="39337416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28638" y="332656"/>
            <a:ext cx="8229600" cy="2952328"/>
          </a:xfrm>
        </p:spPr>
        <p:txBody>
          <a:bodyPr>
            <a:normAutofit fontScale="92500" lnSpcReduction="10000"/>
          </a:bodyPr>
          <a:lstStyle/>
          <a:p>
            <a:pPr algn="just"/>
            <a:r>
              <a:rPr lang="tr-TR" sz="2800" dirty="0"/>
              <a:t>Sözleşmeye göre devletler; çocuğun bedensel, zihinsel, ruhsal, ahlaksal, psikolojik ve toplumsal gelişimini, insanın saygınlığı ile uyumlu biçimde gözetmeleri ve çocuğun toplumda özgür bir birey olarak yaşamını sürdürmesi için gerekli önlemleri almaları gerekmektedir. Bu hakkın devletlerce temel ilkeler çerçevesinde, çocuğun yüksek yararı gözetilerek ayrım yapmadan her çocuk için uygulanması önem taşımaktadır. </a:t>
            </a:r>
          </a:p>
          <a:p>
            <a:pPr algn="just"/>
            <a:endParaRPr lang="tr-TR" sz="2800" dirty="0"/>
          </a:p>
        </p:txBody>
      </p:sp>
      <p:pic>
        <p:nvPicPr>
          <p:cNvPr id="7170" name="Picture 2" descr="Suriye&amp;#39;de iç savaşın kaybedeni çocukların kamplardaki yaşam mücadelesi -  Haber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429000"/>
            <a:ext cx="8880920" cy="32129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668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404664"/>
            <a:ext cx="8424936" cy="4525963"/>
          </a:xfrm>
        </p:spPr>
        <p:txBody>
          <a:bodyPr>
            <a:normAutofit fontScale="92500"/>
          </a:bodyPr>
          <a:lstStyle/>
          <a:p>
            <a:pPr algn="just"/>
            <a:r>
              <a:rPr lang="tr-TR" dirty="0"/>
              <a:t>Her çocuk azami ölçüde yeteneklerini geliştirme hakkına sahiptir. BM Çocuk Hakları Sözleşmesi’nin 6. maddesinde devlet, çocuğun gelişimi için mümkün olan azami çabayı gösterir demektedir. </a:t>
            </a:r>
            <a:endParaRPr lang="tr-TR" dirty="0" smtClean="0"/>
          </a:p>
          <a:p>
            <a:pPr algn="just"/>
            <a:r>
              <a:rPr lang="tr-TR" dirty="0" smtClean="0"/>
              <a:t>Her </a:t>
            </a:r>
            <a:r>
              <a:rPr lang="tr-TR" dirty="0"/>
              <a:t>çocuğun kişiliğinin, becerilerinin, zihinsel ve fiziksel yeteneklerinin mümkün olduğunca geliştirilmesi hakkı vardır. Ancak çocuğun gelişme hakkını kullanabilmesi, temel yaşama hakkına sahip olabilmesi ile mümkün olabilecektir</a:t>
            </a:r>
          </a:p>
          <a:p>
            <a:pPr algn="just"/>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8" y="5018783"/>
            <a:ext cx="1682499" cy="1828804"/>
          </a:xfrm>
          <a:prstGeom prst="rect">
            <a:avLst/>
          </a:prstGeom>
        </p:spPr>
      </p:pic>
    </p:spTree>
    <p:extLst>
      <p:ext uri="{BB962C8B-B14F-4D97-AF65-F5344CB8AC3E}">
        <p14:creationId xmlns:p14="http://schemas.microsoft.com/office/powerpoint/2010/main" val="32961479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28638" y="548680"/>
            <a:ext cx="8229600" cy="2476872"/>
          </a:xfrm>
        </p:spPr>
        <p:txBody>
          <a:bodyPr>
            <a:normAutofit lnSpcReduction="10000"/>
          </a:bodyPr>
          <a:lstStyle/>
          <a:p>
            <a:r>
              <a:rPr lang="tr-TR" dirty="0"/>
              <a:t>Çocuklara yaşlarına uygun içerikte gelişimlerini destekleyen programlar sunularak bunun yanı sırada internetin zararlı etkilerinden koruyarak kitle iletişim araçlarından bilgi edinmesi sağlanabilir. </a:t>
            </a:r>
          </a:p>
          <a:p>
            <a:endParaRPr lang="tr-TR" dirty="0"/>
          </a:p>
        </p:txBody>
      </p:sp>
      <p:pic>
        <p:nvPicPr>
          <p:cNvPr id="3074" name="Picture 2" descr="Uzmanlardan çocukları bağımlılıktan geleneksel oyunlarla kurtarma öneri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2976"/>
            <a:ext cx="9144000" cy="36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7450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32657"/>
            <a:ext cx="8291264" cy="4176464"/>
          </a:xfrm>
        </p:spPr>
        <p:txBody>
          <a:bodyPr/>
          <a:lstStyle/>
          <a:p>
            <a:pPr algn="just"/>
            <a:r>
              <a:rPr lang="tr-TR" b="1" dirty="0"/>
              <a:t>Çocuk, masum ve bağımlıdır. Dolayısıyla çocuklar, toplumların ve yetişkinlerin titizlikle koruması gereken bireylerdir. Çocuğun çocukluk yılları, yaşam koşulları çocukluk döneminin kalitesini gösterir. Çocuklar, yaşamlarının ilk yıllarında sağlam temellerle yetişirlerse büyük ölçüde geleceğin de teminatını oluştururlar (</a:t>
            </a:r>
            <a:r>
              <a:rPr lang="tr-TR" b="1" dirty="0" err="1"/>
              <a:t>Musayeva</a:t>
            </a:r>
            <a:r>
              <a:rPr lang="tr-TR" b="1" dirty="0"/>
              <a:t>, 2013). </a:t>
            </a:r>
          </a:p>
          <a:p>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4925" y="4293095"/>
            <a:ext cx="2159075" cy="2571651"/>
          </a:xfrm>
          <a:prstGeom prst="rect">
            <a:avLst/>
          </a:prstGeom>
        </p:spPr>
      </p:pic>
    </p:spTree>
    <p:extLst>
      <p:ext uri="{BB962C8B-B14F-4D97-AF65-F5344CB8AC3E}">
        <p14:creationId xmlns:p14="http://schemas.microsoft.com/office/powerpoint/2010/main" val="14949388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665312"/>
            <a:ext cx="4716016" cy="5499992"/>
          </a:xfrm>
        </p:spPr>
        <p:txBody>
          <a:bodyPr>
            <a:normAutofit/>
          </a:bodyPr>
          <a:lstStyle/>
          <a:p>
            <a:r>
              <a:rPr lang="tr-TR" dirty="0"/>
              <a:t>Çocuğun yaşamında önemli bir yere sahip olan oyunun öneminin farkında olarak onlara oyun oynayabilecekleri güvenli mekânlar oluşturulabilir, yaş düzeylerine uygun oyunlar öğretilebilir. </a:t>
            </a:r>
          </a:p>
        </p:txBody>
      </p:sp>
      <p:pic>
        <p:nvPicPr>
          <p:cNvPr id="1026" name="Picture 2" descr="Ailemle Körebe Oyunu | Beştepe Blogg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0"/>
            <a:ext cx="4427984" cy="6857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8695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79512" y="1844824"/>
            <a:ext cx="5148064" cy="3456383"/>
          </a:xfrm>
        </p:spPr>
        <p:txBody>
          <a:bodyPr>
            <a:normAutofit lnSpcReduction="10000"/>
          </a:bodyPr>
          <a:lstStyle/>
          <a:p>
            <a:pPr marL="0" indent="0" algn="just">
              <a:buNone/>
            </a:pPr>
            <a:r>
              <a:rPr lang="tr-TR" sz="2800" dirty="0"/>
              <a:t>Eleştirel düşünce ortamı oluşturularak çocuklarla fikir alışverişi yapılması, fikirlerinin sorulması, arkadaşlarının fikirlerini yorumlamaları ve kendi aldıkları kararların desteklenmesi düşünce özgürlüğünün gelişmesine katkı sağlayabilir.</a:t>
            </a:r>
          </a:p>
          <a:p>
            <a:pPr marL="0" indent="0">
              <a:buNone/>
            </a:pPr>
            <a:endParaRPr lang="tr-TR" dirty="0"/>
          </a:p>
        </p:txBody>
      </p:sp>
      <p:pic>
        <p:nvPicPr>
          <p:cNvPr id="2050" name="Picture 2" descr="Çocuklar ile Takım Oyunlar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576" y="0"/>
            <a:ext cx="38164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2930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865639"/>
            <a:ext cx="7859216" cy="5976664"/>
          </a:xfrm>
        </p:spPr>
        <p:txBody>
          <a:bodyPr>
            <a:normAutofit/>
          </a:bodyPr>
          <a:lstStyle/>
          <a:p>
            <a:pPr marL="0" indent="0" algn="just" fontAlgn="base">
              <a:buNone/>
            </a:pPr>
            <a:r>
              <a:rPr lang="tr-TR" sz="3600" b="1" dirty="0">
                <a:solidFill>
                  <a:schemeClr val="accent1">
                    <a:lumMod val="50000"/>
                  </a:schemeClr>
                </a:solidFill>
              </a:rPr>
              <a:t>“Eğer bir toplumda çocuklar ihmal ediliyorsa o toplum geri kalmış bir kültürdür. Ancak çocukların gelişimine önem veriliyorsa o toplumun kültürü gelişmiş bir kültürdür.”</a:t>
            </a:r>
          </a:p>
          <a:p>
            <a:pPr algn="just" fontAlgn="base">
              <a:buNone/>
            </a:pPr>
            <a:r>
              <a:rPr lang="tr-TR" sz="3600" b="1" dirty="0">
                <a:solidFill>
                  <a:schemeClr val="accent1">
                    <a:lumMod val="50000"/>
                  </a:schemeClr>
                </a:solidFill>
              </a:rPr>
              <a:t>                                                         </a:t>
            </a:r>
            <a:endParaRPr lang="tr-TR" sz="3600" b="1" dirty="0" smtClean="0">
              <a:solidFill>
                <a:schemeClr val="accent1">
                  <a:lumMod val="50000"/>
                </a:schemeClr>
              </a:solidFill>
            </a:endParaRPr>
          </a:p>
          <a:p>
            <a:pPr algn="just" fontAlgn="base">
              <a:buNone/>
            </a:pPr>
            <a:r>
              <a:rPr lang="tr-TR" sz="3600" b="1" dirty="0" smtClean="0">
                <a:solidFill>
                  <a:schemeClr val="accent1">
                    <a:lumMod val="50000"/>
                  </a:schemeClr>
                </a:solidFill>
              </a:rPr>
              <a:t> John </a:t>
            </a:r>
            <a:r>
              <a:rPr lang="tr-TR" sz="3600" b="1" dirty="0" err="1" smtClean="0">
                <a:solidFill>
                  <a:schemeClr val="accent1">
                    <a:lumMod val="50000"/>
                  </a:schemeClr>
                </a:solidFill>
              </a:rPr>
              <a:t>Dewey</a:t>
            </a:r>
            <a:endParaRPr lang="tr-TR" sz="3600" b="1" dirty="0" smtClean="0">
              <a:solidFill>
                <a:schemeClr val="accent1">
                  <a:lumMod val="50000"/>
                </a:schemeClr>
              </a:solidFill>
            </a:endParaRPr>
          </a:p>
          <a:p>
            <a:pPr algn="just"/>
            <a:endParaRPr lang="tr-TR" sz="3600" dirty="0"/>
          </a:p>
        </p:txBody>
      </p:sp>
      <p:pic>
        <p:nvPicPr>
          <p:cNvPr id="2050" name="Picture 2" descr="Dosya:John Dewey cph.3a51565.jpg - Vikiped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462924"/>
            <a:ext cx="2314600" cy="31562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104" y="5214926"/>
            <a:ext cx="3871882" cy="1643074"/>
          </a:xfrm>
        </p:spPr>
        <p:txBody>
          <a:bodyPr>
            <a:normAutofit/>
          </a:bodyPr>
          <a:lstStyle/>
          <a:p>
            <a:r>
              <a:rPr lang="tr-TR" sz="2000" b="1" dirty="0" smtClean="0">
                <a:ln w="0"/>
                <a:effectLst>
                  <a:outerShdw blurRad="38100" dist="19050" dir="2700000" algn="tl" rotWithShape="0">
                    <a:schemeClr val="dk1">
                      <a:alpha val="40000"/>
                    </a:schemeClr>
                  </a:outerShdw>
                </a:effectLst>
              </a:rPr>
              <a:t>HAZIRLAYAN</a:t>
            </a:r>
            <a:r>
              <a:rPr lang="tr-TR" sz="2000" b="1" dirty="0"/>
              <a:t/>
            </a:r>
            <a:br>
              <a:rPr lang="tr-TR" sz="2000" b="1" dirty="0"/>
            </a:br>
            <a:r>
              <a:rPr lang="tr-TR" sz="2000" b="1" dirty="0"/>
              <a:t> </a:t>
            </a:r>
            <a:r>
              <a:rPr lang="tr-TR" sz="2000" b="1" dirty="0" smtClean="0"/>
              <a:t>YASEMİN DEMİR</a:t>
            </a:r>
            <a:br>
              <a:rPr lang="tr-TR" sz="2000" b="1" dirty="0" smtClean="0"/>
            </a:br>
            <a:r>
              <a:rPr lang="tr-TR" sz="2000" b="1" dirty="0" smtClean="0"/>
              <a:t>ÇOCUK GELİŞİMİ VE EĞİTİMİ ÖĞRETMENİ</a:t>
            </a:r>
            <a:endParaRPr lang="tr-TR" sz="2000" b="1" dirty="0"/>
          </a:p>
        </p:txBody>
      </p:sp>
      <p:pic>
        <p:nvPicPr>
          <p:cNvPr id="3074" name="Picture 2" descr="Teşekkür Sözleri - Haber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0851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0" y="2703016"/>
            <a:ext cx="9144000" cy="3785652"/>
          </a:xfrm>
          <a:prstGeom prst="rect">
            <a:avLst/>
          </a:prstGeom>
        </p:spPr>
        <p:txBody>
          <a:bodyPr wrap="square">
            <a:spAutoFit/>
          </a:bodyPr>
          <a:lstStyle/>
          <a:p>
            <a:pPr algn="just"/>
            <a:r>
              <a:rPr lang="tr-TR" sz="2400" b="1" dirty="0" smtClean="0">
                <a:solidFill>
                  <a:srgbClr val="000000"/>
                </a:solidFill>
              </a:rPr>
              <a:t>	Gelişim </a:t>
            </a:r>
            <a:r>
              <a:rPr lang="tr-TR" sz="2400" b="1" dirty="0">
                <a:solidFill>
                  <a:srgbClr val="000000"/>
                </a:solidFill>
              </a:rPr>
              <a:t>dönemleri içerisinde yetişkinlerden farklı olarak ruhsal, fiziksel, davranış, fizyolojik ve psikolojik özeliklere sahip olan ve insanların en zayıf en bağımlı oldukları dönemdir çocukluk (Dağ, Doğan, Sazak, Kaçar, Yılmaz, Ahmet ve Arıca, 2015). </a:t>
            </a:r>
            <a:endParaRPr lang="tr-TR" sz="2400" b="1" dirty="0" smtClean="0">
              <a:solidFill>
                <a:srgbClr val="000000"/>
              </a:solidFill>
            </a:endParaRPr>
          </a:p>
          <a:p>
            <a:pPr algn="just"/>
            <a:endParaRPr lang="tr-TR" sz="2400" b="1" dirty="0" smtClean="0">
              <a:solidFill>
                <a:srgbClr val="000000"/>
              </a:solidFill>
            </a:endParaRPr>
          </a:p>
          <a:p>
            <a:pPr algn="just"/>
            <a:r>
              <a:rPr lang="tr-TR" sz="2400" b="1" dirty="0" smtClean="0"/>
              <a:t>	Çelik </a:t>
            </a:r>
            <a:r>
              <a:rPr lang="tr-TR" sz="2400" b="1" dirty="0"/>
              <a:t>(2005)’ e göre ise çocuk; yaşının küçük olmasından dolayı sorumluluk almayan ancak sorumluluk altında olan her türlü muameleyi yapmaya hakkı olan insandır. </a:t>
            </a:r>
            <a:r>
              <a:rPr lang="tr-TR" sz="2400" b="1" dirty="0" err="1"/>
              <a:t>Postman</a:t>
            </a:r>
            <a:r>
              <a:rPr lang="tr-TR" sz="2400" b="1" dirty="0"/>
              <a:t> (1995)’ a göre özel bakıma ve korunmaya ihtiyaç duyan, doğumdan on sekiz yaşına kadar olan evrede bulunan insan grubudur. </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9"/>
            <a:ext cx="9144000" cy="270099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78098"/>
          </a:xfrm>
        </p:spPr>
        <p:txBody>
          <a:bodyPr>
            <a:normAutofit fontScale="90000"/>
          </a:bodyPr>
          <a:lstStyle/>
          <a:p>
            <a:r>
              <a:rPr lang="tr-TR" sz="4800" b="1" dirty="0" smtClean="0"/>
              <a:t>Çocuk Hakları Kavramı</a:t>
            </a:r>
            <a:endParaRPr lang="tr-TR" sz="4800" b="1" dirty="0"/>
          </a:p>
        </p:txBody>
      </p:sp>
      <p:sp>
        <p:nvSpPr>
          <p:cNvPr id="3" name="İçerik Yer Tutucusu 2"/>
          <p:cNvSpPr>
            <a:spLocks noGrp="1"/>
          </p:cNvSpPr>
          <p:nvPr>
            <p:ph idx="1"/>
          </p:nvPr>
        </p:nvSpPr>
        <p:spPr>
          <a:xfrm>
            <a:off x="179512" y="1052736"/>
            <a:ext cx="8964488" cy="2376264"/>
          </a:xfrm>
        </p:spPr>
        <p:txBody>
          <a:bodyPr>
            <a:normAutofit fontScale="47500" lnSpcReduction="20000"/>
          </a:bodyPr>
          <a:lstStyle/>
          <a:p>
            <a:r>
              <a:rPr lang="tr-TR" sz="4200" b="1" dirty="0"/>
              <a:t>Çocuk hakları kavramı ile ilgili literatür taraması sonucunda pek </a:t>
            </a:r>
            <a:r>
              <a:rPr lang="tr-TR" sz="4200" b="1" dirty="0" smtClean="0"/>
              <a:t>çok tanıma rastlanmaktadır.</a:t>
            </a:r>
          </a:p>
          <a:p>
            <a:r>
              <a:rPr lang="tr-TR" sz="4200" b="1" dirty="0" smtClean="0"/>
              <a:t>Akyüz </a:t>
            </a:r>
            <a:r>
              <a:rPr lang="tr-TR" sz="4200" b="1" dirty="0"/>
              <a:t>(1999)’ e göre çocuk hakları; çocuğun bedensel, zihinsel, duygusal ve sosyal açıdan hassasiyet gösterilerek özgür ve sağlıklı şekilde yetişmesi için hukuk kuralları çerçevesinde çocuğa tanınan yetkiler şeklinde tanımlar. 2001 yılında ise bu kavramı; dünya üzerinde bulunan tüm çocukların kanuni ve ahlaki olarak sağlık, barınma, eğitim gibi temel ihtiyaçlarını karşılamak aynı zamanda onları cinsel, fiziksel ve psikolojik istismardan korumak için hukuk kurallarıyla güvence altına alınan haklar şeklinde tanımlar</a:t>
            </a:r>
            <a:r>
              <a:rPr lang="tr-TR" sz="4200" dirty="0"/>
              <a:t>. </a:t>
            </a:r>
            <a:endParaRPr lang="tr-TR" sz="4200" dirty="0" smtClean="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9144000" cy="3426346"/>
          </a:xfrm>
          <a:prstGeom prst="rect">
            <a:avLst/>
          </a:prstGeom>
        </p:spPr>
      </p:pic>
    </p:spTree>
    <p:extLst>
      <p:ext uri="{BB962C8B-B14F-4D97-AF65-F5344CB8AC3E}">
        <p14:creationId xmlns:p14="http://schemas.microsoft.com/office/powerpoint/2010/main" val="2715423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95182" y="404665"/>
            <a:ext cx="8753636" cy="2880319"/>
          </a:xfrm>
        </p:spPr>
        <p:txBody>
          <a:bodyPr>
            <a:normAutofit fontScale="55000" lnSpcReduction="20000"/>
          </a:bodyPr>
          <a:lstStyle/>
          <a:p>
            <a:r>
              <a:rPr lang="tr-TR" sz="4400" b="1" dirty="0"/>
              <a:t>Bir başka tanımda ise, çocukları zarar ve istismardan korumak, onlara yetenekleri doğrultusunda uygun şartlarda yetişmeleri için fırsat vermek, yaşamlarını devam ettirmeleri için temel ihtiyaçlarını sağlamak şeklinde tanımlanır (</a:t>
            </a:r>
            <a:r>
              <a:rPr lang="tr-TR" sz="4400" b="1" dirty="0" err="1"/>
              <a:t>Nelken</a:t>
            </a:r>
            <a:r>
              <a:rPr lang="tr-TR" sz="4400" b="1" dirty="0"/>
              <a:t>, 1998; </a:t>
            </a:r>
            <a:r>
              <a:rPr lang="tr-TR" sz="4400" b="1" dirty="0" err="1"/>
              <a:t>akt</a:t>
            </a:r>
            <a:r>
              <a:rPr lang="tr-TR" sz="4400" b="1" dirty="0"/>
              <a:t>. Dağ ve arkadaşları, 2015). </a:t>
            </a:r>
          </a:p>
          <a:p>
            <a:r>
              <a:rPr lang="tr-TR" sz="4400" b="1" dirty="0"/>
              <a:t>Çocuk hakları, geniş bağlamda düşünüldüğünde yasal, ahlaki ve toplumsal boyutları içinde barındıran; dar anlamda düşünüldüğünde hukukun dünya üzerindeki tüm çocuklara tanıdığı hak ve sorumluluklar şeklinde tanımlanır. </a:t>
            </a:r>
          </a:p>
          <a:p>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9144000" cy="3426346"/>
          </a:xfrm>
          <a:prstGeom prst="rect">
            <a:avLst/>
          </a:prstGeom>
        </p:spPr>
      </p:pic>
    </p:spTree>
    <p:extLst>
      <p:ext uri="{BB962C8B-B14F-4D97-AF65-F5344CB8AC3E}">
        <p14:creationId xmlns:p14="http://schemas.microsoft.com/office/powerpoint/2010/main" val="10081384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23527" y="404665"/>
            <a:ext cx="8595267" cy="4608512"/>
          </a:xfrm>
        </p:spPr>
        <p:txBody>
          <a:bodyPr/>
          <a:lstStyle/>
          <a:p>
            <a:pPr algn="just"/>
            <a:r>
              <a:rPr lang="tr-TR" b="1" dirty="0"/>
              <a:t>Çocuk hakları algı olarak batı kaynaklı gibi görünse de doğu toplumlarında da dini ve örfi adetler vesilesiyle kendini hissettirmiştir. </a:t>
            </a:r>
            <a:endParaRPr lang="tr-TR" b="1" dirty="0" smtClean="0"/>
          </a:p>
          <a:p>
            <a:pPr algn="just"/>
            <a:r>
              <a:rPr lang="tr-TR" b="1" dirty="0" smtClean="0"/>
              <a:t>Toplumların </a:t>
            </a:r>
            <a:r>
              <a:rPr lang="tr-TR" b="1" dirty="0"/>
              <a:t>genel sorunlarından olan çocuk ihlalleri bilimsel yaklaşım ve yasalarla hukuk kuralları çerçevesinde güvence altına alınmış, bu durumda sorumluluğun da insanlık tarafından paylaşılmasına vesile olmuştur (Dağ ve arkadaşları, 2015). </a:t>
            </a:r>
          </a:p>
        </p:txBody>
      </p:sp>
      <p:sp>
        <p:nvSpPr>
          <p:cNvPr id="4" name="İçerik Yer Tutucusu 2"/>
          <p:cNvSpPr txBox="1">
            <a:spLocks/>
          </p:cNvSpPr>
          <p:nvPr/>
        </p:nvSpPr>
        <p:spPr>
          <a:xfrm>
            <a:off x="1115616" y="84613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tr-T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4899172"/>
            <a:ext cx="1682499" cy="1828804"/>
          </a:xfrm>
          <a:prstGeom prst="rect">
            <a:avLst/>
          </a:prstGeom>
        </p:spPr>
      </p:pic>
    </p:spTree>
    <p:extLst>
      <p:ext uri="{BB962C8B-B14F-4D97-AF65-F5344CB8AC3E}">
        <p14:creationId xmlns:p14="http://schemas.microsoft.com/office/powerpoint/2010/main" val="1040046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1084</TotalTime>
  <Words>1920</Words>
  <Application>Microsoft Office PowerPoint</Application>
  <PresentationFormat>Ekran Gösterisi (4:3)</PresentationFormat>
  <Paragraphs>134</Paragraphs>
  <Slides>53</Slides>
  <Notes>0</Notes>
  <HiddenSlides>0</HiddenSlides>
  <MMClips>1</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53</vt:i4>
      </vt:variant>
    </vt:vector>
  </HeadingPairs>
  <TitlesOfParts>
    <vt:vector size="59" baseType="lpstr">
      <vt:lpstr>Arial</vt:lpstr>
      <vt:lpstr>Arial Black</vt:lpstr>
      <vt:lpstr>Calibri</vt:lpstr>
      <vt:lpstr>Noto Sans</vt:lpstr>
      <vt:lpstr>Wingdings</vt:lpstr>
      <vt:lpstr>Office Theme</vt:lpstr>
      <vt:lpstr>  </vt:lpstr>
      <vt:lpstr>ÇOCUĞUN GELİŞİM HAKKI</vt:lpstr>
      <vt:lpstr>Sunum İçeriği</vt:lpstr>
      <vt:lpstr>PowerPoint Sunusu</vt:lpstr>
      <vt:lpstr>PowerPoint Sunusu</vt:lpstr>
      <vt:lpstr>PowerPoint Sunusu</vt:lpstr>
      <vt:lpstr>Çocuk Hakları Kavramı</vt:lpstr>
      <vt:lpstr>PowerPoint Sunusu</vt:lpstr>
      <vt:lpstr>PowerPoint Sunusu</vt:lpstr>
      <vt:lpstr>PowerPoint Sunusu</vt:lpstr>
      <vt:lpstr>PowerPoint Sunusu</vt:lpstr>
      <vt:lpstr>PowerPoint Sunusu</vt:lpstr>
      <vt:lpstr>PowerPoint Sunusu</vt:lpstr>
      <vt:lpstr>PowerPoint Sunusu</vt:lpstr>
      <vt:lpstr>Çocuk Hakları Bildirgesindeki Genel Haklar  </vt:lpstr>
      <vt:lpstr>PowerPoint Sunusu</vt:lpstr>
      <vt:lpstr>PowerPoint Sunusu</vt:lpstr>
      <vt:lpstr>PowerPoint Sunusu</vt:lpstr>
      <vt:lpstr>Gelişme Hakkı</vt:lpstr>
      <vt:lpstr>PowerPoint Sunusu</vt:lpstr>
      <vt:lpstr>PowerPoint Sunusu</vt:lpstr>
      <vt:lpstr>PowerPoint Sunusu</vt:lpstr>
      <vt:lpstr>PowerPoint Sunusu</vt:lpstr>
      <vt:lpstr>PowerPoint Sunusu</vt:lpstr>
      <vt:lpstr>Gelişim hakkı, kendi içinde altı alt kategoriye ayrılır. </vt:lpstr>
      <vt:lpstr>Eğitim Hakkı</vt:lpstr>
      <vt:lpstr>PowerPoint Sunusu</vt:lpstr>
      <vt:lpstr>PowerPoint Sunusu</vt:lpstr>
      <vt:lpstr>UNICEF: 463 milyon çocuk eğitimden mahrum kaldı </vt:lpstr>
      <vt:lpstr>PowerPoint Sunusu</vt:lpstr>
      <vt:lpstr>PowerPoint Sunusu</vt:lpstr>
      <vt:lpstr>PowerPoint Sunusu</vt:lpstr>
      <vt:lpstr>Dinlenme Hakkı</vt:lpstr>
      <vt:lpstr>PowerPoint Sunusu</vt:lpstr>
      <vt:lpstr>PowerPoint Sunusu</vt:lpstr>
      <vt:lpstr>PowerPoint Sunusu</vt:lpstr>
      <vt:lpstr>PowerPoint Sunusu</vt:lpstr>
      <vt:lpstr>PowerPoint Sunusu</vt:lpstr>
      <vt:lpstr>Düşünce, Din ve Vicdan Özgürlüğü</vt:lpstr>
      <vt:lpstr>PowerPoint Sunusu</vt:lpstr>
      <vt:lpstr>PowerPoint Sunusu</vt:lpstr>
      <vt:lpstr>PowerPoint Sunusu</vt:lpstr>
      <vt:lpstr>PowerPoint Sunusu</vt:lpstr>
      <vt:lpstr>PowerPoint Sunusu</vt:lpstr>
      <vt:lpstr>PowerPoint Sunusu</vt:lpstr>
      <vt:lpstr>Sonuç ve Öneriler</vt:lpstr>
      <vt:lpstr>PowerPoint Sunusu</vt:lpstr>
      <vt:lpstr>PowerPoint Sunusu</vt:lpstr>
      <vt:lpstr>PowerPoint Sunusu</vt:lpstr>
      <vt:lpstr>PowerPoint Sunusu</vt:lpstr>
      <vt:lpstr>PowerPoint Sunusu</vt:lpstr>
      <vt:lpstr>PowerPoint Sunusu</vt:lpstr>
      <vt:lpstr>HAZIRLAYAN  YASEMİN DEMİR ÇOCUK GELİŞİMİ VE EĞİTİMİ ÖĞRETMENİ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ÇOCUK HAKLARI SUNU</dc:title>
  <dc:subject>ÇOCUK HAKLARI SUNU</dc:subject>
  <dc:creator>sosyaldeyince.com</dc:creator>
  <cp:keywords>ÇOCUK HAKLARI SUNU</cp:keywords>
  <dc:description>ÇOCUK HAKLARI SUNU</dc:description>
  <cp:lastModifiedBy>Windows Kullanıcısı</cp:lastModifiedBy>
  <cp:revision>179</cp:revision>
  <dcterms:created xsi:type="dcterms:W3CDTF">2015-01-04T16:02:03Z</dcterms:created>
  <dcterms:modified xsi:type="dcterms:W3CDTF">2021-11-10T11:01:43Z</dcterms:modified>
  <cp:category>ÇOCUK HAKLARI SUNU</cp:category>
</cp:coreProperties>
</file>